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62" r:id="rId3"/>
    <p:sldId id="263" r:id="rId4"/>
    <p:sldId id="264" r:id="rId5"/>
    <p:sldId id="265" r:id="rId6"/>
    <p:sldId id="266" r:id="rId7"/>
    <p:sldId id="270" r:id="rId8"/>
    <p:sldId id="268" r:id="rId9"/>
    <p:sldId id="269" r:id="rId10"/>
    <p:sldId id="258" r:id="rId11"/>
    <p:sldId id="259" r:id="rId12"/>
    <p:sldId id="260" r:id="rId13"/>
    <p:sldId id="261" r:id="rId14"/>
    <p:sldId id="257" r:id="rId15"/>
    <p:sldId id="271" r:id="rId1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e.Westwater" initials="JHW"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5C1C04D6-5AE3-49DF-A7D4-E11FE79ED574}" type="datetimeFigureOut">
              <a:rPr lang="en-US" smtClean="0"/>
              <a:pPr/>
              <a:t>1/2/2013</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2223B59-CFFE-445D-8EE7-27A6793C13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AE70E09-8E69-4201-A8DB-2FEA25A0AF6D}" type="datetime1">
              <a:rPr lang="en-US" smtClean="0"/>
              <a:pPr/>
              <a:t>1/2/2013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7CFA55-022A-44C6-B5DE-504D5E92222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BCAB-2F79-4817-9510-CCA56DB726DB}" type="datetime1">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CFA55-022A-44C6-B5DE-504D5E9222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1D103-4874-4BA8-97CB-79C72E58C15E}" type="datetime1">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CFA55-022A-44C6-B5DE-504D5E9222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FAD71BE-EA0C-4D4F-A567-2DA0F312D9BB}" type="datetime1">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7CFA55-022A-44C6-B5DE-504D5E92222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7CCE30-6BE7-40F8-AB10-5FC6A7D91204}" type="datetime1">
              <a:rPr lang="en-US" smtClean="0"/>
              <a:pPr/>
              <a:t>1/2/2013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7CFA55-022A-44C6-B5DE-504D5E9222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F67EF23-55D8-4F9C-900E-19A4F6D93BFD}" type="datetime1">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CFA55-022A-44C6-B5DE-504D5E92222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F05116-A915-4F67-8532-137FCC51B01A}" type="datetime1">
              <a:rPr lang="en-US" smtClean="0"/>
              <a:pPr/>
              <a:t>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7CFA55-022A-44C6-B5DE-504D5E92222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62C446-B328-4664-95C0-E2F94B8E00A2}" type="datetime1">
              <a:rPr lang="en-US" smtClean="0"/>
              <a:pPr/>
              <a:t>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7CFA55-022A-44C6-B5DE-504D5E9222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D46B2-97E9-4979-9A78-2A88D203023B}" type="datetime1">
              <a:rPr lang="en-US" smtClean="0"/>
              <a:pPr/>
              <a:t>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7CFA55-022A-44C6-B5DE-504D5E9222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D6A5C1-11A2-426B-AD15-D7720193685B}" type="datetime1">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7CFA55-022A-44C6-B5DE-504D5E92222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A1DE29-5C03-4F01-9375-DFB3DAF3FC69}" type="datetime1">
              <a:rPr lang="en-US" smtClean="0"/>
              <a:pPr/>
              <a:t>1/2/2013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7CFA55-022A-44C6-B5DE-504D5E92222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A180D31-3317-4122-9B9C-6441638E44C8}" type="datetime1">
              <a:rPr lang="en-US" smtClean="0"/>
              <a:pPr/>
              <a:t>1/2/2013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7CFA55-022A-44C6-B5DE-504D5E9222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agrid.raabassociate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January 9, 2013</a:t>
            </a:r>
            <a:endParaRPr lang="en-US" dirty="0" smtClean="0"/>
          </a:p>
          <a:p>
            <a:r>
              <a:rPr lang="en-US" dirty="0" smtClean="0"/>
              <a:t>Facilitator: Dr. Jonathan Raab, Raab Associates, Ltd</a:t>
            </a:r>
            <a:endParaRPr lang="en-US" dirty="0"/>
          </a:p>
        </p:txBody>
      </p:sp>
      <p:sp>
        <p:nvSpPr>
          <p:cNvPr id="4" name="Title 3"/>
          <p:cNvSpPr>
            <a:spLocks noGrp="1"/>
          </p:cNvSpPr>
          <p:nvPr>
            <p:ph type="ctrTitle"/>
          </p:nvPr>
        </p:nvSpPr>
        <p:spPr/>
        <p:txBody>
          <a:bodyPr/>
          <a:lstStyle/>
          <a:p>
            <a:r>
              <a:rPr lang="en-US" dirty="0" smtClean="0"/>
              <a:t>MA DPU Grid Modernization: </a:t>
            </a:r>
            <a:br>
              <a:rPr lang="en-US" dirty="0" smtClean="0"/>
            </a:br>
            <a:r>
              <a:rPr lang="en-US" dirty="0" smtClean="0"/>
              <a:t>Overview &amp; Draft </a:t>
            </a:r>
            <a:r>
              <a:rPr lang="en-US" dirty="0" err="1" smtClean="0"/>
              <a:t>Groundrules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a:t>
            </a:r>
            <a:endParaRPr lang="en-US" dirty="0"/>
          </a:p>
        </p:txBody>
      </p:sp>
      <p:sp>
        <p:nvSpPr>
          <p:cNvPr id="3" name="Content Placeholder 2"/>
          <p:cNvSpPr>
            <a:spLocks noGrp="1"/>
          </p:cNvSpPr>
          <p:nvPr>
            <p:ph sz="quarter" idx="1"/>
          </p:nvPr>
        </p:nvSpPr>
        <p:spPr>
          <a:xfrm>
            <a:off x="914400" y="1447800"/>
            <a:ext cx="7772400" cy="5029200"/>
          </a:xfrm>
        </p:spPr>
        <p:txBody>
          <a:bodyPr>
            <a:normAutofit fontScale="55000" lnSpcReduction="20000"/>
          </a:bodyPr>
          <a:lstStyle/>
          <a:p>
            <a:pPr lvl="0"/>
            <a:r>
              <a:rPr lang="en-US" sz="3600" dirty="0"/>
              <a:t>Each representative in the </a:t>
            </a:r>
            <a:r>
              <a:rPr lang="en-US" sz="3600" dirty="0" smtClean="0"/>
              <a:t>Steering Committee can </a:t>
            </a:r>
            <a:r>
              <a:rPr lang="en-US" sz="3600" dirty="0"/>
              <a:t>designate an alternate (drawn either from their own organization or from another </a:t>
            </a:r>
            <a:r>
              <a:rPr lang="en-US" sz="3600" dirty="0" smtClean="0"/>
              <a:t>related organization). </a:t>
            </a:r>
            <a:endParaRPr lang="en-US" sz="3600" dirty="0"/>
          </a:p>
          <a:p>
            <a:r>
              <a:rPr lang="en-US" sz="3600" dirty="0" smtClean="0"/>
              <a:t>Only </a:t>
            </a:r>
            <a:r>
              <a:rPr lang="en-US" sz="3600" dirty="0"/>
              <a:t>the representative or alternate (in the case of the representative’s absence or delegation), will have a seat at the inner table and participate in any formal </a:t>
            </a:r>
            <a:r>
              <a:rPr lang="en-US" sz="3600" dirty="0" smtClean="0"/>
              <a:t>deliberations (negotiation and recommendation decisions).</a:t>
            </a:r>
            <a:endParaRPr lang="en-US" sz="3600" dirty="0"/>
          </a:p>
          <a:p>
            <a:pPr lvl="0"/>
            <a:r>
              <a:rPr lang="en-US" sz="3600" dirty="0" smtClean="0"/>
              <a:t>Steering Committee representatives </a:t>
            </a:r>
            <a:r>
              <a:rPr lang="en-US" sz="3600" dirty="0"/>
              <a:t>can participate in all discussions and deliberations.  Alternates will also be able to participate in </a:t>
            </a:r>
            <a:r>
              <a:rPr lang="en-US" sz="3600" dirty="0" smtClean="0"/>
              <a:t>discussions at times designated by the Facilitator, </a:t>
            </a:r>
            <a:r>
              <a:rPr lang="en-US" sz="3600" dirty="0"/>
              <a:t>although only the representative at the table will participate in formal </a:t>
            </a:r>
            <a:r>
              <a:rPr lang="en-US" sz="3600" dirty="0" smtClean="0"/>
              <a:t>deliberations. </a:t>
            </a:r>
          </a:p>
          <a:p>
            <a:pPr lvl="0"/>
            <a:r>
              <a:rPr lang="en-US" sz="3600" dirty="0" smtClean="0"/>
              <a:t>Other </a:t>
            </a:r>
            <a:r>
              <a:rPr lang="en-US" sz="3600" dirty="0"/>
              <a:t>attendees who are not representatives or alternates, </a:t>
            </a:r>
            <a:r>
              <a:rPr lang="en-US" sz="3600" dirty="0" smtClean="0"/>
              <a:t>will </a:t>
            </a:r>
            <a:r>
              <a:rPr lang="en-US" sz="3600" dirty="0"/>
              <a:t>also be given a chance to express their opinions and make suggestions at appropriate junctures, as </a:t>
            </a:r>
            <a:r>
              <a:rPr lang="en-US" sz="3600" dirty="0" smtClean="0"/>
              <a:t>time allows and as determined </a:t>
            </a:r>
            <a:r>
              <a:rPr lang="en-US" sz="3600" dirty="0"/>
              <a:t>by the </a:t>
            </a:r>
            <a:r>
              <a:rPr lang="en-US" sz="3600" dirty="0" smtClean="0"/>
              <a:t>Facilitator.</a:t>
            </a:r>
          </a:p>
          <a:p>
            <a:pPr lvl="0"/>
            <a:r>
              <a:rPr lang="en-US" sz="3600" dirty="0" smtClean="0"/>
              <a:t>Ex Officio representatives (and their alternates), DPU and EOEEA, can participate in all discussions but will refrain from participating in any deliberations.</a:t>
            </a:r>
          </a:p>
          <a:p>
            <a:pPr lvl="0"/>
            <a:r>
              <a:rPr lang="en-US" sz="3600" dirty="0" smtClean="0">
                <a:solidFill>
                  <a:srgbClr val="0070C0"/>
                </a:solidFill>
              </a:rPr>
              <a:t>Subcommittee participation will be similarly structured and managed</a:t>
            </a:r>
            <a:endParaRPr lang="en-US" sz="3600" dirty="0">
              <a:solidFill>
                <a:srgbClr val="0070C0"/>
              </a:solidFill>
            </a:endParaRPr>
          </a:p>
          <a:p>
            <a:pPr>
              <a:buNone/>
            </a:pPr>
            <a:endParaRPr lang="en-US" dirty="0"/>
          </a:p>
        </p:txBody>
      </p:sp>
      <p:sp>
        <p:nvSpPr>
          <p:cNvPr id="4" name="Slide Number Placeholder 3"/>
          <p:cNvSpPr>
            <a:spLocks noGrp="1"/>
          </p:cNvSpPr>
          <p:nvPr>
            <p:ph type="sldNum" sz="quarter" idx="12"/>
          </p:nvPr>
        </p:nvSpPr>
        <p:spPr/>
        <p:txBody>
          <a:bodyPr/>
          <a:lstStyle/>
          <a:p>
            <a:fld id="{FB7CFA55-022A-44C6-B5DE-504D5E92222E}"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&amp; Responsibilities: </a:t>
            </a:r>
            <a:br>
              <a:rPr lang="en-US" dirty="0" smtClean="0"/>
            </a:br>
            <a:r>
              <a:rPr lang="en-US" dirty="0" smtClean="0"/>
              <a:t>Members</a:t>
            </a:r>
            <a:endParaRPr lang="en-US" dirty="0"/>
          </a:p>
        </p:txBody>
      </p:sp>
      <p:sp>
        <p:nvSpPr>
          <p:cNvPr id="3" name="Content Placeholder 2"/>
          <p:cNvSpPr>
            <a:spLocks noGrp="1"/>
          </p:cNvSpPr>
          <p:nvPr>
            <p:ph sz="quarter" idx="1"/>
          </p:nvPr>
        </p:nvSpPr>
        <p:spPr/>
        <p:txBody>
          <a:bodyPr>
            <a:normAutofit fontScale="85000" lnSpcReduction="10000"/>
          </a:bodyPr>
          <a:lstStyle/>
          <a:p>
            <a:pPr lvl="0"/>
            <a:r>
              <a:rPr lang="en-US" dirty="0" smtClean="0"/>
              <a:t>Steering Committee and Subcommittee representatives </a:t>
            </a:r>
            <a:r>
              <a:rPr lang="en-US" dirty="0"/>
              <a:t>and alternates will make every attempt to attend all </a:t>
            </a:r>
            <a:r>
              <a:rPr lang="en-US" dirty="0" smtClean="0"/>
              <a:t>applicable meetings</a:t>
            </a:r>
            <a:r>
              <a:rPr lang="en-US" dirty="0"/>
              <a:t>, to be on-time, and to review all documents disseminated prior to the meeting.  </a:t>
            </a:r>
            <a:endParaRPr lang="en-US" dirty="0" smtClean="0"/>
          </a:p>
          <a:p>
            <a:pPr lvl="0"/>
            <a:r>
              <a:rPr lang="en-US" dirty="0" smtClean="0"/>
              <a:t>If </a:t>
            </a:r>
            <a:r>
              <a:rPr lang="en-US" dirty="0"/>
              <a:t>a representative or </a:t>
            </a:r>
            <a:r>
              <a:rPr lang="en-US" dirty="0" smtClean="0"/>
              <a:t>his\her alternate </a:t>
            </a:r>
            <a:r>
              <a:rPr lang="en-US" dirty="0"/>
              <a:t>cannot attend a meeting, the representative should let the Facilitator know prior to the meeting (by telephone or e-mail).</a:t>
            </a:r>
          </a:p>
          <a:p>
            <a:pPr lvl="0"/>
            <a:r>
              <a:rPr lang="en-US" dirty="0" smtClean="0"/>
              <a:t>Representatives</a:t>
            </a:r>
            <a:r>
              <a:rPr lang="en-US" dirty="0"/>
              <a:t>, alternates, and other participants </a:t>
            </a:r>
            <a:r>
              <a:rPr lang="en-US" dirty="0" smtClean="0"/>
              <a:t>are </a:t>
            </a:r>
            <a:r>
              <a:rPr lang="en-US" dirty="0"/>
              <a:t>charged with participating in a constructive forum where diverse points of view are voiced and examined in a professional and balanced way.  Personal attacks are not permitted.</a:t>
            </a:r>
          </a:p>
          <a:p>
            <a:pPr lvl="0"/>
            <a:r>
              <a:rPr lang="en-US" dirty="0" smtClean="0"/>
              <a:t>All </a:t>
            </a:r>
            <a:r>
              <a:rPr lang="en-US" dirty="0"/>
              <a:t>representatives and alternates agree to act in good faith in the discussions.  ‘Good </a:t>
            </a:r>
            <a:r>
              <a:rPr lang="en-US" dirty="0" err="1"/>
              <a:t>faith’</a:t>
            </a:r>
            <a:r>
              <a:rPr lang="en-US" dirty="0"/>
              <a:t> means that they will be forthright and communicative about the interests and preferences of their </a:t>
            </a:r>
            <a:r>
              <a:rPr lang="en-US" dirty="0" smtClean="0"/>
              <a:t>organization </a:t>
            </a:r>
            <a:r>
              <a:rPr lang="en-US" dirty="0"/>
              <a:t>and will actively seek agreement wherever possible.</a:t>
            </a:r>
          </a:p>
          <a:p>
            <a:endParaRPr lang="en-US" dirty="0"/>
          </a:p>
        </p:txBody>
      </p:sp>
      <p:sp>
        <p:nvSpPr>
          <p:cNvPr id="4" name="Slide Number Placeholder 3"/>
          <p:cNvSpPr>
            <a:spLocks noGrp="1"/>
          </p:cNvSpPr>
          <p:nvPr>
            <p:ph type="sldNum" sz="quarter" idx="12"/>
          </p:nvPr>
        </p:nvSpPr>
        <p:spPr/>
        <p:txBody>
          <a:bodyPr/>
          <a:lstStyle/>
          <a:p>
            <a:fld id="{FB7CFA55-022A-44C6-B5DE-504D5E92222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&amp; Responsibilities: </a:t>
            </a:r>
            <a:br>
              <a:rPr lang="en-US" dirty="0" smtClean="0"/>
            </a:br>
            <a:r>
              <a:rPr lang="en-US" dirty="0" smtClean="0"/>
              <a:t>Members (continued)</a:t>
            </a:r>
            <a:endParaRPr lang="en-US" dirty="0"/>
          </a:p>
        </p:txBody>
      </p:sp>
      <p:sp>
        <p:nvSpPr>
          <p:cNvPr id="3" name="Content Placeholder 2"/>
          <p:cNvSpPr>
            <a:spLocks noGrp="1"/>
          </p:cNvSpPr>
          <p:nvPr>
            <p:ph sz="quarter" idx="1"/>
          </p:nvPr>
        </p:nvSpPr>
        <p:spPr/>
        <p:txBody>
          <a:bodyPr>
            <a:normAutofit lnSpcReduction="10000"/>
          </a:bodyPr>
          <a:lstStyle/>
          <a:p>
            <a:pPr lvl="0"/>
            <a:r>
              <a:rPr lang="en-US" dirty="0"/>
              <a:t>It is the responsibility of the </a:t>
            </a:r>
            <a:r>
              <a:rPr lang="en-US" dirty="0" smtClean="0"/>
              <a:t>representatives </a:t>
            </a:r>
            <a:r>
              <a:rPr lang="en-US" dirty="0"/>
              <a:t>and alternates to keep their organizations </a:t>
            </a:r>
            <a:r>
              <a:rPr lang="en-US" dirty="0" smtClean="0"/>
              <a:t>informed </a:t>
            </a:r>
            <a:r>
              <a:rPr lang="en-US" dirty="0"/>
              <a:t>of developments in the </a:t>
            </a:r>
            <a:r>
              <a:rPr lang="en-US" dirty="0" smtClean="0"/>
              <a:t>working group </a:t>
            </a:r>
            <a:r>
              <a:rPr lang="en-US" dirty="0"/>
              <a:t>process</a:t>
            </a:r>
            <a:r>
              <a:rPr lang="en-US" dirty="0" smtClean="0"/>
              <a:t>.</a:t>
            </a:r>
          </a:p>
          <a:p>
            <a:r>
              <a:rPr lang="en-US" dirty="0" smtClean="0"/>
              <a:t>Members (representatives </a:t>
            </a:r>
            <a:r>
              <a:rPr lang="en-US" dirty="0"/>
              <a:t>and </a:t>
            </a:r>
            <a:r>
              <a:rPr lang="en-US" dirty="0" smtClean="0"/>
              <a:t>alternates) may </a:t>
            </a:r>
            <a:r>
              <a:rPr lang="en-US" dirty="0"/>
              <a:t>confer with each other during meeting breaks and in between meetings, and are encouraged to do so</a:t>
            </a:r>
            <a:r>
              <a:rPr lang="en-US" dirty="0" smtClean="0"/>
              <a:t>.</a:t>
            </a:r>
          </a:p>
          <a:p>
            <a:r>
              <a:rPr lang="en-US" dirty="0" smtClean="0"/>
              <a:t>Members (representative and alternates) are not permitted to quote or otherwise represent other members of the working group process to the press or other outside entities (including in blogs), or to speak on behalf of the Steering Committee (or Subcommittees) unless so designated by the Steering Committee.</a:t>
            </a:r>
            <a:endParaRPr lang="en-US" dirty="0"/>
          </a:p>
          <a:p>
            <a:pPr lvl="0"/>
            <a:endParaRPr lang="en-US" dirty="0"/>
          </a:p>
          <a:p>
            <a:endParaRPr lang="en-US" dirty="0"/>
          </a:p>
        </p:txBody>
      </p:sp>
      <p:sp>
        <p:nvSpPr>
          <p:cNvPr id="4" name="Slide Number Placeholder 3"/>
          <p:cNvSpPr>
            <a:spLocks noGrp="1"/>
          </p:cNvSpPr>
          <p:nvPr>
            <p:ph type="sldNum" sz="quarter" idx="12"/>
          </p:nvPr>
        </p:nvSpPr>
        <p:spPr/>
        <p:txBody>
          <a:bodyPr/>
          <a:lstStyle/>
          <a:p>
            <a:fld id="{FB7CFA55-022A-44C6-B5DE-504D5E92222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&amp; Responsibilities: </a:t>
            </a:r>
            <a:br>
              <a:rPr lang="en-US" dirty="0" smtClean="0"/>
            </a:br>
            <a:r>
              <a:rPr lang="en-US" dirty="0" smtClean="0"/>
              <a:t>Facilitator &amp; Consultant</a:t>
            </a:r>
            <a:endParaRPr lang="en-US" dirty="0"/>
          </a:p>
        </p:txBody>
      </p:sp>
      <p:sp>
        <p:nvSpPr>
          <p:cNvPr id="3" name="Content Placeholder 2"/>
          <p:cNvSpPr>
            <a:spLocks noGrp="1"/>
          </p:cNvSpPr>
          <p:nvPr>
            <p:ph sz="quarter" idx="1"/>
          </p:nvPr>
        </p:nvSpPr>
        <p:spPr>
          <a:xfrm>
            <a:off x="914400" y="1447800"/>
            <a:ext cx="7772400" cy="5181600"/>
          </a:xfrm>
        </p:spPr>
        <p:txBody>
          <a:bodyPr>
            <a:normAutofit fontScale="85000" lnSpcReduction="20000"/>
          </a:bodyPr>
          <a:lstStyle/>
          <a:p>
            <a:pPr lvl="0"/>
            <a:r>
              <a:rPr lang="en-US" dirty="0"/>
              <a:t>The </a:t>
            </a:r>
            <a:r>
              <a:rPr lang="en-US" dirty="0" smtClean="0"/>
              <a:t>Facilitator &amp; Consultant Team’s </a:t>
            </a:r>
            <a:r>
              <a:rPr lang="en-US" dirty="0"/>
              <a:t>primary function is to help design and manage productive </a:t>
            </a:r>
            <a:r>
              <a:rPr lang="en-US" dirty="0" smtClean="0"/>
              <a:t>and well-informed meetings</a:t>
            </a:r>
            <a:r>
              <a:rPr lang="en-US" dirty="0"/>
              <a:t>.  The </a:t>
            </a:r>
            <a:r>
              <a:rPr lang="en-US" dirty="0" smtClean="0"/>
              <a:t>Team </a:t>
            </a:r>
            <a:r>
              <a:rPr lang="en-US" dirty="0"/>
              <a:t>will also be responsible for recording points of agreement and disagreement.</a:t>
            </a:r>
          </a:p>
          <a:p>
            <a:r>
              <a:rPr lang="en-US" dirty="0"/>
              <a:t> </a:t>
            </a:r>
            <a:r>
              <a:rPr lang="en-US" dirty="0" smtClean="0"/>
              <a:t>The Team </a:t>
            </a:r>
            <a:r>
              <a:rPr lang="en-US" dirty="0"/>
              <a:t>will impartially, and in a non-partisan manner, (not favoring any representative, alternate, </a:t>
            </a:r>
            <a:r>
              <a:rPr lang="en-US" dirty="0" smtClean="0"/>
              <a:t>or organization over </a:t>
            </a:r>
            <a:r>
              <a:rPr lang="en-US" dirty="0"/>
              <a:t>another</a:t>
            </a:r>
            <a:r>
              <a:rPr lang="en-US" dirty="0" smtClean="0"/>
              <a:t>), facilitate </a:t>
            </a:r>
            <a:r>
              <a:rPr lang="en-US" dirty="0"/>
              <a:t>all meetings of the </a:t>
            </a:r>
            <a:r>
              <a:rPr lang="en-US" dirty="0" smtClean="0"/>
              <a:t>Steering Committee and Subcommittees.</a:t>
            </a:r>
            <a:endParaRPr lang="en-US" dirty="0"/>
          </a:p>
          <a:p>
            <a:pPr lvl="0"/>
            <a:r>
              <a:rPr lang="en-US" dirty="0"/>
              <a:t>The </a:t>
            </a:r>
            <a:r>
              <a:rPr lang="en-US" dirty="0" smtClean="0"/>
              <a:t>Team </a:t>
            </a:r>
            <a:r>
              <a:rPr lang="en-US" dirty="0"/>
              <a:t>will prepare draft agendas and meeting summaries in a timely fashion for distribution to the members.  </a:t>
            </a:r>
            <a:endParaRPr lang="en-US" dirty="0" smtClean="0"/>
          </a:p>
          <a:p>
            <a:pPr lvl="0"/>
            <a:r>
              <a:rPr lang="en-US" dirty="0" smtClean="0"/>
              <a:t>All </a:t>
            </a:r>
            <a:r>
              <a:rPr lang="en-US" dirty="0"/>
              <a:t>documents will be posted on a web site maintained by the </a:t>
            </a:r>
            <a:r>
              <a:rPr lang="en-US" dirty="0" smtClean="0"/>
              <a:t>Team for </a:t>
            </a:r>
            <a:r>
              <a:rPr lang="en-US" dirty="0"/>
              <a:t>the duration of the process, and the </a:t>
            </a:r>
            <a:r>
              <a:rPr lang="en-US" dirty="0" smtClean="0"/>
              <a:t>Team </a:t>
            </a:r>
            <a:r>
              <a:rPr lang="en-US" dirty="0"/>
              <a:t>will provide email notice </a:t>
            </a:r>
            <a:r>
              <a:rPr lang="en-US" dirty="0" smtClean="0"/>
              <a:t>when </a:t>
            </a:r>
            <a:r>
              <a:rPr lang="en-US" dirty="0"/>
              <a:t>new documents are posted on the website. </a:t>
            </a:r>
            <a:endParaRPr lang="en-US" dirty="0" smtClean="0"/>
          </a:p>
          <a:p>
            <a:pPr lvl="0"/>
            <a:r>
              <a:rPr lang="en-US" dirty="0" smtClean="0"/>
              <a:t>The Team will take the lead in assembling the Final Report to the DPU on the Steering Committee’s behalf, and with their review and sign-off.</a:t>
            </a:r>
          </a:p>
          <a:p>
            <a:pPr lvl="0"/>
            <a:r>
              <a:rPr lang="en-US" dirty="0" smtClean="0"/>
              <a:t>Team members are free to talk with Members (representative and alternates) outside the regularly scheduled meeting as they deem appropriate, and Members (representatives and alternates) are free to discuss pertinent matters with the Team if and when the need arises.</a:t>
            </a:r>
            <a:endParaRPr lang="en-US" dirty="0"/>
          </a:p>
          <a:p>
            <a:endParaRPr lang="en-US" dirty="0"/>
          </a:p>
        </p:txBody>
      </p:sp>
      <p:sp>
        <p:nvSpPr>
          <p:cNvPr id="4" name="Slide Number Placeholder 3"/>
          <p:cNvSpPr>
            <a:spLocks noGrp="1"/>
          </p:cNvSpPr>
          <p:nvPr>
            <p:ph type="sldNum" sz="quarter" idx="12"/>
          </p:nvPr>
        </p:nvSpPr>
        <p:spPr/>
        <p:txBody>
          <a:bodyPr/>
          <a:lstStyle/>
          <a:p>
            <a:fld id="{FB7CFA55-022A-44C6-B5DE-504D5E92222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 Recommendations </a:t>
            </a:r>
            <a:br>
              <a:rPr lang="en-US" dirty="0" smtClean="0"/>
            </a:br>
            <a:r>
              <a:rPr lang="en-US" dirty="0" smtClean="0"/>
              <a:t>Decision-making</a:t>
            </a:r>
            <a:endParaRPr lang="en-US" dirty="0"/>
          </a:p>
        </p:txBody>
      </p:sp>
      <p:sp>
        <p:nvSpPr>
          <p:cNvPr id="4" name="Slide Number Placeholder 3"/>
          <p:cNvSpPr>
            <a:spLocks noGrp="1"/>
          </p:cNvSpPr>
          <p:nvPr>
            <p:ph type="sldNum" sz="quarter" idx="12"/>
          </p:nvPr>
        </p:nvSpPr>
        <p:spPr/>
        <p:txBody>
          <a:bodyPr/>
          <a:lstStyle/>
          <a:p>
            <a:fld id="{2ADAC621-9783-4978-9D1A-4AD9BDF842D6}" type="slidenum">
              <a:rPr lang="en-US" smtClean="0"/>
              <a:pPr/>
              <a:t>14</a:t>
            </a:fld>
            <a:endParaRPr lang="en-US"/>
          </a:p>
        </p:txBody>
      </p:sp>
      <p:sp>
        <p:nvSpPr>
          <p:cNvPr id="3" name="Content Placeholder 2"/>
          <p:cNvSpPr>
            <a:spLocks noGrp="1"/>
          </p:cNvSpPr>
          <p:nvPr>
            <p:ph sz="quarter" idx="1"/>
          </p:nvPr>
        </p:nvSpPr>
        <p:spPr>
          <a:xfrm>
            <a:off x="914400" y="1295400"/>
            <a:ext cx="7772400" cy="5334000"/>
          </a:xfrm>
        </p:spPr>
        <p:txBody>
          <a:bodyPr>
            <a:normAutofit fontScale="47500" lnSpcReduction="20000"/>
          </a:bodyPr>
          <a:lstStyle/>
          <a:p>
            <a:pPr lvl="0"/>
            <a:r>
              <a:rPr lang="en-US" sz="4200" dirty="0" smtClean="0"/>
              <a:t>The </a:t>
            </a:r>
            <a:r>
              <a:rPr lang="en-US" sz="4200" dirty="0"/>
              <a:t>goal of the process </a:t>
            </a:r>
            <a:r>
              <a:rPr lang="en-US" sz="4200" dirty="0" smtClean="0"/>
              <a:t>is to </a:t>
            </a:r>
            <a:r>
              <a:rPr lang="en-US" sz="4200" dirty="0"/>
              <a:t>make substantive </a:t>
            </a:r>
            <a:r>
              <a:rPr lang="en-US" sz="4200" dirty="0" smtClean="0"/>
              <a:t>recommendations </a:t>
            </a:r>
            <a:r>
              <a:rPr lang="en-US" sz="4200" dirty="0"/>
              <a:t>by </a:t>
            </a:r>
            <a:r>
              <a:rPr lang="en-US" sz="4200" dirty="0" smtClean="0"/>
              <a:t>agreement </a:t>
            </a:r>
            <a:r>
              <a:rPr lang="en-US" sz="4200" dirty="0"/>
              <a:t>of the </a:t>
            </a:r>
            <a:r>
              <a:rPr lang="en-US" sz="4200" dirty="0" smtClean="0"/>
              <a:t>Steering Committee Members (organizations) where possible.</a:t>
            </a:r>
          </a:p>
          <a:p>
            <a:pPr lvl="0"/>
            <a:r>
              <a:rPr lang="en-US" sz="4200" dirty="0" smtClean="0"/>
              <a:t>The Steering Committee’s Final </a:t>
            </a:r>
            <a:r>
              <a:rPr lang="en-US" sz="4200" dirty="0"/>
              <a:t>Report to the DPU at the end of the process will identify all areas of </a:t>
            </a:r>
            <a:r>
              <a:rPr lang="en-US" sz="4200" dirty="0" smtClean="0"/>
              <a:t>agreement, </a:t>
            </a:r>
            <a:r>
              <a:rPr lang="en-US" sz="4200" dirty="0"/>
              <a:t>and will provide a description of the alternative approaches preferred by </a:t>
            </a:r>
            <a:r>
              <a:rPr lang="en-US" sz="4200" dirty="0" smtClean="0"/>
              <a:t>members </a:t>
            </a:r>
            <a:r>
              <a:rPr lang="en-US" sz="4200" dirty="0"/>
              <a:t>if and where </a:t>
            </a:r>
            <a:r>
              <a:rPr lang="en-US" sz="4200" dirty="0" smtClean="0"/>
              <a:t>the Committee is split on what to recommend.</a:t>
            </a:r>
          </a:p>
          <a:p>
            <a:pPr lvl="0"/>
            <a:r>
              <a:rPr lang="en-US" sz="4200" dirty="0" smtClean="0"/>
              <a:t>Where multiple options are offered, Steering Committee Members supporting </a:t>
            </a:r>
            <a:r>
              <a:rPr lang="en-US" sz="4200" dirty="0"/>
              <a:t>alternative approaches will ascribe their organizations’ names to </a:t>
            </a:r>
            <a:r>
              <a:rPr lang="en-US" sz="4200" dirty="0" smtClean="0"/>
              <a:t>their preferred alternative.</a:t>
            </a:r>
          </a:p>
          <a:p>
            <a:pPr lvl="0"/>
            <a:r>
              <a:rPr lang="en-US" sz="4200" dirty="0" smtClean="0"/>
              <a:t>There </a:t>
            </a:r>
            <a:r>
              <a:rPr lang="en-US" sz="4200" dirty="0"/>
              <a:t>will also be an opportunity for organizations </a:t>
            </a:r>
            <a:r>
              <a:rPr lang="en-US" sz="4200" dirty="0" smtClean="0"/>
              <a:t>participating in the Subcommittees (who are not Steering Committee Members) and possibly other interested stakeholder organizations to </a:t>
            </a:r>
            <a:r>
              <a:rPr lang="en-US" sz="4200" dirty="0"/>
              <a:t>add their </a:t>
            </a:r>
            <a:r>
              <a:rPr lang="en-US" sz="4200" dirty="0" smtClean="0"/>
              <a:t>organization’s names </a:t>
            </a:r>
            <a:r>
              <a:rPr lang="en-US" sz="4200" dirty="0"/>
              <a:t>to the report, and to note their preferences in any areas </a:t>
            </a:r>
            <a:r>
              <a:rPr lang="en-US" sz="4200" dirty="0" smtClean="0"/>
              <a:t>where multiple options are offered by the Steering Committee.  </a:t>
            </a:r>
          </a:p>
          <a:p>
            <a:pPr lvl="1"/>
            <a:r>
              <a:rPr lang="en-US" sz="4000" dirty="0" smtClean="0"/>
              <a:t>(These other organizations will not, however, be able to introduce other options into the Report that are not put forward by the Steering Committee.)</a:t>
            </a:r>
          </a:p>
          <a:p>
            <a:pPr lvl="0"/>
            <a:r>
              <a:rPr lang="en-US" sz="4200" dirty="0" smtClean="0"/>
              <a:t>Ex Officio Members (DPU &amp; EOEEA) will not participate directly in decision-making or add their organizational names to the Final Report.</a:t>
            </a:r>
          </a:p>
          <a:p>
            <a:pPr lvl="0"/>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Report Recommendations </a:t>
            </a:r>
            <a:br>
              <a:rPr lang="en-US" sz="3200" dirty="0" smtClean="0"/>
            </a:br>
            <a:r>
              <a:rPr lang="en-US" sz="3200" dirty="0" smtClean="0"/>
              <a:t>Additional Information &amp; Comments</a:t>
            </a:r>
            <a:endParaRPr lang="en-US" sz="3200" dirty="0"/>
          </a:p>
        </p:txBody>
      </p:sp>
      <p:sp>
        <p:nvSpPr>
          <p:cNvPr id="3" name="Slide Number Placeholder 2"/>
          <p:cNvSpPr>
            <a:spLocks noGrp="1"/>
          </p:cNvSpPr>
          <p:nvPr>
            <p:ph type="sldNum" sz="quarter" idx="12"/>
          </p:nvPr>
        </p:nvSpPr>
        <p:spPr/>
        <p:txBody>
          <a:bodyPr/>
          <a:lstStyle/>
          <a:p>
            <a:fld id="{FB7CFA55-022A-44C6-B5DE-504D5E92222E}" type="slidenum">
              <a:rPr lang="en-US" smtClean="0"/>
              <a:pPr/>
              <a:t>15</a:t>
            </a:fld>
            <a:endParaRPr lang="en-US"/>
          </a:p>
        </p:txBody>
      </p:sp>
      <p:sp>
        <p:nvSpPr>
          <p:cNvPr id="4" name="Content Placeholder 3"/>
          <p:cNvSpPr>
            <a:spLocks noGrp="1"/>
          </p:cNvSpPr>
          <p:nvPr>
            <p:ph sz="quarter" idx="1"/>
          </p:nvPr>
        </p:nvSpPr>
        <p:spPr/>
        <p:txBody>
          <a:bodyPr>
            <a:normAutofit/>
          </a:bodyPr>
          <a:lstStyle/>
          <a:p>
            <a:r>
              <a:rPr lang="en-US" dirty="0" smtClean="0"/>
              <a:t>Working Group Members (and any other organization that adds its name to the Final Report—</a:t>
            </a:r>
            <a:r>
              <a:rPr lang="en-US" u="sng" dirty="0" smtClean="0"/>
              <a:t>i.e.</a:t>
            </a:r>
            <a:r>
              <a:rPr lang="en-US" dirty="0" smtClean="0"/>
              <a:t>, a signatory organization) can provide supporting information and supplemental comments to the DPU, within the timeframe and format (</a:t>
            </a:r>
            <a:r>
              <a:rPr lang="en-US" u="sng" dirty="0" smtClean="0"/>
              <a:t>e.g.</a:t>
            </a:r>
            <a:r>
              <a:rPr lang="en-US" dirty="0" smtClean="0"/>
              <a:t>, </a:t>
            </a:r>
            <a:r>
              <a:rPr lang="en-US" smtClean="0"/>
              <a:t>page limit) specified </a:t>
            </a:r>
            <a:r>
              <a:rPr lang="en-US" dirty="0" smtClean="0"/>
              <a:t>by the DPU, as long as such information and comments are consistent with the positions taken by that Member (or any other signatory organization) within the Final Report.</a:t>
            </a:r>
          </a:p>
          <a:p>
            <a:r>
              <a:rPr lang="en-US" dirty="0" smtClean="0"/>
              <a:t>Working Group can provide recommendations in its Final Report regarding the process (including next steps) that the DPU should take regarding its Grid Modernization NOI.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Working Group</a:t>
            </a:r>
            <a:endParaRPr lang="en-US" dirty="0"/>
          </a:p>
        </p:txBody>
      </p:sp>
      <p:sp>
        <p:nvSpPr>
          <p:cNvPr id="4" name="Slide Number Placeholder 3"/>
          <p:cNvSpPr>
            <a:spLocks noGrp="1"/>
          </p:cNvSpPr>
          <p:nvPr>
            <p:ph type="sldNum" sz="quarter" idx="12"/>
          </p:nvPr>
        </p:nvSpPr>
        <p:spPr/>
        <p:txBody>
          <a:bodyPr/>
          <a:lstStyle/>
          <a:p>
            <a:fld id="{2ADAC621-9783-4978-9D1A-4AD9BDF842D6}" type="slidenum">
              <a:rPr lang="en-US" smtClean="0"/>
              <a:pPr/>
              <a:t>2</a:t>
            </a:fld>
            <a:endParaRPr lang="en-US"/>
          </a:p>
        </p:txBody>
      </p:sp>
      <p:sp>
        <p:nvSpPr>
          <p:cNvPr id="3" name="Content Placeholder 2"/>
          <p:cNvSpPr>
            <a:spLocks noGrp="1"/>
          </p:cNvSpPr>
          <p:nvPr>
            <p:ph sz="quarter" idx="1"/>
          </p:nvPr>
        </p:nvSpPr>
        <p:spPr/>
        <p:txBody>
          <a:bodyPr>
            <a:normAutofit/>
          </a:bodyPr>
          <a:lstStyle/>
          <a:p>
            <a:r>
              <a:rPr lang="en-US" dirty="0" smtClean="0"/>
              <a:t>Develop recommendations for the DPU in moving forward with grid modernization</a:t>
            </a:r>
          </a:p>
          <a:p>
            <a:pPr lvl="1"/>
            <a:r>
              <a:rPr lang="en-US" dirty="0" smtClean="0"/>
              <a:t>Education and joint fact finding on grid-facing and customer-facing electric grid modernization opportunities</a:t>
            </a:r>
          </a:p>
          <a:p>
            <a:pPr lvl="1"/>
            <a:r>
              <a:rPr lang="en-US" dirty="0" smtClean="0"/>
              <a:t>Understanding stakeholders’ perspectives on opportunities, benefits, costs, challenges, and concerns</a:t>
            </a:r>
          </a:p>
          <a:p>
            <a:pPr lvl="1"/>
            <a:r>
              <a:rPr lang="en-US" dirty="0" smtClean="0"/>
              <a:t>Identifying and evaluating strategy and regulatory options for Massachusetts </a:t>
            </a:r>
          </a:p>
          <a:p>
            <a:pPr lvl="1"/>
            <a:r>
              <a:rPr lang="en-US" dirty="0" smtClean="0"/>
              <a:t>Make recommendations to DPU on strategy and regulatory options, noting the level of agreement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Working Group</a:t>
            </a:r>
            <a:endParaRPr lang="en-US" dirty="0"/>
          </a:p>
        </p:txBody>
      </p:sp>
      <p:sp>
        <p:nvSpPr>
          <p:cNvPr id="4" name="Slide Number Placeholder 3"/>
          <p:cNvSpPr>
            <a:spLocks noGrp="1"/>
          </p:cNvSpPr>
          <p:nvPr>
            <p:ph type="sldNum" sz="quarter" idx="12"/>
          </p:nvPr>
        </p:nvSpPr>
        <p:spPr/>
        <p:txBody>
          <a:bodyPr/>
          <a:lstStyle/>
          <a:p>
            <a:fld id="{2ADAC621-9783-4978-9D1A-4AD9BDF842D6}" type="slidenum">
              <a:rPr lang="en-US" smtClean="0"/>
              <a:pPr/>
              <a:t>3</a:t>
            </a:fld>
            <a:endParaRPr lang="en-US"/>
          </a:p>
        </p:txBody>
      </p:sp>
      <p:sp>
        <p:nvSpPr>
          <p:cNvPr id="3" name="Content Placeholder 2"/>
          <p:cNvSpPr>
            <a:spLocks noGrp="1"/>
          </p:cNvSpPr>
          <p:nvPr>
            <p:ph sz="quarter" idx="1"/>
          </p:nvPr>
        </p:nvSpPr>
        <p:spPr/>
        <p:txBody>
          <a:bodyPr>
            <a:normAutofit/>
          </a:bodyPr>
          <a:lstStyle/>
          <a:p>
            <a:r>
              <a:rPr lang="en-US" dirty="0" smtClean="0"/>
              <a:t>Grid-Facing Technologies</a:t>
            </a:r>
          </a:p>
          <a:p>
            <a:r>
              <a:rPr lang="en-US" dirty="0" smtClean="0"/>
              <a:t>Customer-Facing Technologies</a:t>
            </a:r>
          </a:p>
          <a:p>
            <a:r>
              <a:rPr lang="en-US" dirty="0" smtClean="0"/>
              <a:t>Time Varying Rate Design</a:t>
            </a:r>
          </a:p>
          <a:p>
            <a:r>
              <a:rPr lang="en-US" dirty="0" smtClean="0"/>
              <a:t>Costs &amp; Benefits</a:t>
            </a:r>
          </a:p>
          <a:p>
            <a:r>
              <a:rPr lang="en-US" dirty="0" smtClean="0"/>
              <a:t>Grid Modernization Policies</a:t>
            </a:r>
            <a:endParaRPr lang="en-US" strike="sngStrike" dirty="0" smtClean="0">
              <a:solidFill>
                <a:srgbClr val="FF0000"/>
              </a:solidFill>
            </a:endParaRPr>
          </a:p>
          <a:p>
            <a:r>
              <a:rPr lang="en-US" dirty="0" smtClean="0"/>
              <a:t>Pace of Grid Modernization Implementation</a:t>
            </a:r>
          </a:p>
          <a:p>
            <a:r>
              <a:rPr lang="en-US" dirty="0" smtClean="0"/>
              <a:t>Other Issues/Concerns: Health, Interoperability, </a:t>
            </a:r>
            <a:r>
              <a:rPr lang="en-US" dirty="0" err="1" smtClean="0"/>
              <a:t>Cybersecurity</a:t>
            </a:r>
            <a:r>
              <a:rPr lang="en-US" dirty="0" smtClean="0"/>
              <a:t>,  &amp; Privacy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Structure</a:t>
            </a:r>
            <a:endParaRPr lang="en-US" dirty="0"/>
          </a:p>
        </p:txBody>
      </p:sp>
      <p:sp>
        <p:nvSpPr>
          <p:cNvPr id="4" name="Slide Number Placeholder 3"/>
          <p:cNvSpPr>
            <a:spLocks noGrp="1"/>
          </p:cNvSpPr>
          <p:nvPr>
            <p:ph type="sldNum" sz="quarter" idx="12"/>
          </p:nvPr>
        </p:nvSpPr>
        <p:spPr/>
        <p:txBody>
          <a:bodyPr/>
          <a:lstStyle/>
          <a:p>
            <a:fld id="{2ADAC621-9783-4978-9D1A-4AD9BDF842D6}" type="slidenum">
              <a:rPr lang="en-US" smtClean="0"/>
              <a:pPr/>
              <a:t>4</a:t>
            </a:fld>
            <a:endParaRPr lang="en-US"/>
          </a:p>
        </p:txBody>
      </p:sp>
      <p:sp>
        <p:nvSpPr>
          <p:cNvPr id="3" name="Content Placeholder 2"/>
          <p:cNvSpPr>
            <a:spLocks noGrp="1"/>
          </p:cNvSpPr>
          <p:nvPr>
            <p:ph sz="quarter" idx="1"/>
          </p:nvPr>
        </p:nvSpPr>
        <p:spPr/>
        <p:txBody>
          <a:bodyPr>
            <a:normAutofit lnSpcReduction="10000"/>
          </a:bodyPr>
          <a:lstStyle/>
          <a:p>
            <a:r>
              <a:rPr lang="en-US" dirty="0" smtClean="0"/>
              <a:t>Steering Committee—(Group that will ultimately make recommendations to the DPU)</a:t>
            </a:r>
          </a:p>
          <a:p>
            <a:r>
              <a:rPr lang="en-US" dirty="0" smtClean="0"/>
              <a:t>Two Subcommittees—(Serving the Steering Committee by conducting research, framing options, and providing advice on select issues)</a:t>
            </a:r>
          </a:p>
          <a:p>
            <a:pPr lvl="1"/>
            <a:r>
              <a:rPr lang="en-US" dirty="0" smtClean="0"/>
              <a:t>Grid-Facing</a:t>
            </a:r>
          </a:p>
          <a:p>
            <a:pPr lvl="1"/>
            <a:r>
              <a:rPr lang="en-US" dirty="0" smtClean="0"/>
              <a:t>Customer-Facing</a:t>
            </a:r>
          </a:p>
          <a:p>
            <a:r>
              <a:rPr lang="en-US" dirty="0" smtClean="0"/>
              <a:t>Technical Advisory Panel—Decided not to have formal Panel but to solicit expertise (e.g., to make presentations, provide information, etc.) as needed; meetings open to non-Steering &amp; Subcommittee members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of Scope</a:t>
            </a:r>
            <a:endParaRPr lang="en-US" dirty="0"/>
          </a:p>
        </p:txBody>
      </p:sp>
      <p:sp>
        <p:nvSpPr>
          <p:cNvPr id="4" name="Slide Number Placeholder 3"/>
          <p:cNvSpPr>
            <a:spLocks noGrp="1"/>
          </p:cNvSpPr>
          <p:nvPr>
            <p:ph type="sldNum" sz="quarter" idx="12"/>
          </p:nvPr>
        </p:nvSpPr>
        <p:spPr/>
        <p:txBody>
          <a:bodyPr/>
          <a:lstStyle/>
          <a:p>
            <a:fld id="{2ADAC621-9783-4978-9D1A-4AD9BDF842D6}" type="slidenum">
              <a:rPr lang="en-US" smtClean="0"/>
              <a:pPr/>
              <a:t>5</a:t>
            </a:fld>
            <a:endParaRPr lang="en-US"/>
          </a:p>
        </p:txBody>
      </p:sp>
      <p:sp>
        <p:nvSpPr>
          <p:cNvPr id="3" name="Content Placeholder 2"/>
          <p:cNvSpPr>
            <a:spLocks noGrp="1"/>
          </p:cNvSpPr>
          <p:nvPr>
            <p:ph sz="quarter" idx="1"/>
          </p:nvPr>
        </p:nvSpPr>
        <p:spPr/>
        <p:txBody>
          <a:bodyPr>
            <a:normAutofit fontScale="77500" lnSpcReduction="20000"/>
          </a:bodyPr>
          <a:lstStyle/>
          <a:p>
            <a:r>
              <a:rPr lang="en-US" sz="2600" b="1" dirty="0" smtClean="0"/>
              <a:t>Steering Committee</a:t>
            </a:r>
          </a:p>
          <a:p>
            <a:pPr lvl="1"/>
            <a:r>
              <a:rPr lang="en-US" sz="2600" dirty="0" smtClean="0"/>
              <a:t>Cost-Effectiveness  Methodology</a:t>
            </a:r>
          </a:p>
          <a:p>
            <a:pPr lvl="1"/>
            <a:r>
              <a:rPr lang="en-US" sz="2600" dirty="0" smtClean="0"/>
              <a:t>Grid Modernization Policies (including cost-recovery)</a:t>
            </a:r>
          </a:p>
          <a:p>
            <a:pPr lvl="1"/>
            <a:r>
              <a:rPr lang="en-US" sz="2600" dirty="0" smtClean="0"/>
              <a:t>Integrating Work of Grid- and Customer-Facing Subcommittees</a:t>
            </a:r>
          </a:p>
          <a:p>
            <a:pPr lvl="1"/>
            <a:r>
              <a:rPr lang="en-US" sz="2600" dirty="0" smtClean="0"/>
              <a:t>Other Issues/Concerns: Health, Interoperability, </a:t>
            </a:r>
            <a:r>
              <a:rPr lang="en-US" sz="2600" dirty="0" err="1" smtClean="0"/>
              <a:t>Cybersecurity</a:t>
            </a:r>
            <a:r>
              <a:rPr lang="en-US" sz="2600" dirty="0" smtClean="0"/>
              <a:t>,  &amp; Privacy </a:t>
            </a:r>
          </a:p>
          <a:p>
            <a:pPr marL="342900" lvl="1" indent="-342900">
              <a:buFont typeface="Arial" pitchFamily="34" charset="0"/>
              <a:buChar char="•"/>
            </a:pPr>
            <a:r>
              <a:rPr lang="en-US" sz="2600" b="1" dirty="0" smtClean="0"/>
              <a:t>Customer-Facing </a:t>
            </a:r>
            <a:r>
              <a:rPr lang="en-US" sz="2600" b="1" dirty="0" smtClean="0"/>
              <a:t>Subcommittee</a:t>
            </a:r>
          </a:p>
          <a:p>
            <a:pPr lvl="1"/>
            <a:r>
              <a:rPr lang="en-US" sz="2600" dirty="0" smtClean="0"/>
              <a:t>Opportunities, Benefits, and Costs Related to Customer-Facing Options</a:t>
            </a:r>
          </a:p>
          <a:p>
            <a:pPr lvl="1"/>
            <a:r>
              <a:rPr lang="en-US" sz="2600" dirty="0" smtClean="0"/>
              <a:t>Customer-Facing Technologies</a:t>
            </a:r>
          </a:p>
          <a:p>
            <a:pPr lvl="1"/>
            <a:r>
              <a:rPr lang="en-US" sz="2600" dirty="0" smtClean="0"/>
              <a:t>Time Varying Rate Design</a:t>
            </a:r>
          </a:p>
          <a:p>
            <a:pPr lvl="1"/>
            <a:r>
              <a:rPr lang="en-US" sz="2600" dirty="0" smtClean="0"/>
              <a:t>Pace of Customer-Facing Modernization </a:t>
            </a:r>
            <a:r>
              <a:rPr lang="en-US" sz="2600" dirty="0" smtClean="0"/>
              <a:t>Implementation</a:t>
            </a:r>
          </a:p>
          <a:p>
            <a:pPr lvl="1">
              <a:buNone/>
            </a:pPr>
            <a:endParaRPr lang="en-US" sz="2600" dirty="0" smtClean="0"/>
          </a:p>
          <a:p>
            <a:pPr lvl="1">
              <a:buNone/>
            </a:pPr>
            <a:r>
              <a:rPr lang="en-US" sz="2600" b="1" dirty="0" smtClean="0"/>
              <a:t>Note</a:t>
            </a:r>
            <a:r>
              <a:rPr lang="en-US" sz="2600" b="1" dirty="0" smtClean="0"/>
              <a:t>: All Subcommittee scope will be framed, vetted, and ultimately used to inform Steering Committee recommendations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Meeting Dates</a:t>
            </a:r>
            <a:endParaRPr lang="en-US" dirty="0"/>
          </a:p>
        </p:txBody>
      </p:sp>
      <p:sp>
        <p:nvSpPr>
          <p:cNvPr id="2" name="Slide Number Placeholder 1"/>
          <p:cNvSpPr>
            <a:spLocks noGrp="1"/>
          </p:cNvSpPr>
          <p:nvPr>
            <p:ph type="sldNum" sz="quarter" idx="12"/>
          </p:nvPr>
        </p:nvSpPr>
        <p:spPr/>
        <p:txBody>
          <a:bodyPr/>
          <a:lstStyle/>
          <a:p>
            <a:fld id="{2ADAC621-9783-4978-9D1A-4AD9BDF842D6}" type="slidenum">
              <a:rPr lang="en-US" smtClean="0"/>
              <a:pPr/>
              <a:t>6</a:t>
            </a:fld>
            <a:endParaRPr lang="en-US"/>
          </a:p>
        </p:txBody>
      </p:sp>
      <p:graphicFrame>
        <p:nvGraphicFramePr>
          <p:cNvPr id="5" name="Content Placeholder 4"/>
          <p:cNvGraphicFramePr>
            <a:graphicFrameLocks noGrp="1"/>
          </p:cNvGraphicFramePr>
          <p:nvPr>
            <p:ph sz="quarter" idx="1"/>
          </p:nvPr>
        </p:nvGraphicFramePr>
        <p:xfrm>
          <a:off x="914400" y="1447800"/>
          <a:ext cx="7772400" cy="39624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sz="2800" dirty="0" smtClean="0"/>
                        <a:t>Steering Committee</a:t>
                      </a:r>
                      <a:endParaRPr lang="en-US" sz="2800" dirty="0"/>
                    </a:p>
                  </a:txBody>
                  <a:tcPr marL="86360" marR="86360"/>
                </a:tc>
                <a:tc>
                  <a:txBody>
                    <a:bodyPr/>
                    <a:lstStyle/>
                    <a:p>
                      <a:r>
                        <a:rPr lang="en-US" sz="2800" dirty="0" smtClean="0"/>
                        <a:t>Customer-Facing</a:t>
                      </a:r>
                      <a:r>
                        <a:rPr lang="en-US" sz="2800" baseline="0" dirty="0" smtClean="0"/>
                        <a:t> Subcommittee</a:t>
                      </a:r>
                      <a:endParaRPr lang="en-US" sz="2800" dirty="0"/>
                    </a:p>
                  </a:txBody>
                  <a:tcPr marL="86360" marR="86360"/>
                </a:tc>
                <a:tc>
                  <a:txBody>
                    <a:bodyPr/>
                    <a:lstStyle/>
                    <a:p>
                      <a:r>
                        <a:rPr lang="en-US" sz="2800" dirty="0" smtClean="0"/>
                        <a:t>Grid-Facing Subcommittee</a:t>
                      </a:r>
                      <a:endParaRPr lang="en-US" sz="2800" dirty="0"/>
                    </a:p>
                  </a:txBody>
                  <a:tcPr marL="86360" marR="86360"/>
                </a:tc>
              </a:tr>
              <a:tr h="370840">
                <a:tc>
                  <a:txBody>
                    <a:bodyPr/>
                    <a:lstStyle/>
                    <a:p>
                      <a:r>
                        <a:rPr lang="en-US" sz="2800" dirty="0" smtClean="0"/>
                        <a:t>December 17</a:t>
                      </a:r>
                      <a:endParaRPr lang="en-US" sz="2800" dirty="0"/>
                    </a:p>
                  </a:txBody>
                  <a:tcPr marL="86360" marR="86360"/>
                </a:tc>
                <a:tc>
                  <a:txBody>
                    <a:bodyPr/>
                    <a:lstStyle/>
                    <a:p>
                      <a:r>
                        <a:rPr lang="en-US" sz="2800" dirty="0" smtClean="0">
                          <a:solidFill>
                            <a:srgbClr val="0070C0"/>
                          </a:solidFill>
                        </a:rPr>
                        <a:t>January 9</a:t>
                      </a:r>
                      <a:endParaRPr lang="en-US" sz="2800" dirty="0">
                        <a:solidFill>
                          <a:srgbClr val="0070C0"/>
                        </a:solidFill>
                      </a:endParaRPr>
                    </a:p>
                  </a:txBody>
                  <a:tcPr marL="86360" marR="86360"/>
                </a:tc>
                <a:tc>
                  <a:txBody>
                    <a:bodyPr/>
                    <a:lstStyle/>
                    <a:p>
                      <a:r>
                        <a:rPr lang="en-US" sz="2800" dirty="0" smtClean="0"/>
                        <a:t>January 14</a:t>
                      </a:r>
                      <a:endParaRPr lang="en-US" sz="2800" dirty="0"/>
                    </a:p>
                  </a:txBody>
                  <a:tcPr marL="86360" marR="86360"/>
                </a:tc>
              </a:tr>
              <a:tr h="370840">
                <a:tc>
                  <a:txBody>
                    <a:bodyPr/>
                    <a:lstStyle/>
                    <a:p>
                      <a:r>
                        <a:rPr lang="en-US" sz="2800" dirty="0" smtClean="0"/>
                        <a:t>February 5</a:t>
                      </a:r>
                      <a:endParaRPr lang="en-US" sz="2800" dirty="0"/>
                    </a:p>
                  </a:txBody>
                  <a:tcPr marL="86360" marR="86360"/>
                </a:tc>
                <a:tc>
                  <a:txBody>
                    <a:bodyPr/>
                    <a:lstStyle/>
                    <a:p>
                      <a:r>
                        <a:rPr lang="en-US" sz="2800" dirty="0" smtClean="0">
                          <a:solidFill>
                            <a:srgbClr val="0070C0"/>
                          </a:solidFill>
                        </a:rPr>
                        <a:t>February 26</a:t>
                      </a:r>
                      <a:endParaRPr lang="en-US" sz="2800" dirty="0">
                        <a:solidFill>
                          <a:srgbClr val="0070C0"/>
                        </a:solidFill>
                      </a:endParaRPr>
                    </a:p>
                  </a:txBody>
                  <a:tcPr marL="86360" marR="86360"/>
                </a:tc>
                <a:tc>
                  <a:txBody>
                    <a:bodyPr/>
                    <a:lstStyle/>
                    <a:p>
                      <a:r>
                        <a:rPr lang="en-US" sz="2800" dirty="0" smtClean="0"/>
                        <a:t>February 28</a:t>
                      </a:r>
                      <a:endParaRPr lang="en-US" sz="2800" dirty="0"/>
                    </a:p>
                  </a:txBody>
                  <a:tcPr marL="86360" marR="86360"/>
                </a:tc>
              </a:tr>
              <a:tr h="370840">
                <a:tc>
                  <a:txBody>
                    <a:bodyPr/>
                    <a:lstStyle/>
                    <a:p>
                      <a:r>
                        <a:rPr lang="en-US" sz="2800" dirty="0" smtClean="0"/>
                        <a:t>March 12</a:t>
                      </a:r>
                      <a:endParaRPr lang="en-US" sz="2800" dirty="0"/>
                    </a:p>
                  </a:txBody>
                  <a:tcPr marL="86360" marR="86360"/>
                </a:tc>
                <a:tc>
                  <a:txBody>
                    <a:bodyPr/>
                    <a:lstStyle/>
                    <a:p>
                      <a:r>
                        <a:rPr lang="en-US" sz="2800" dirty="0" smtClean="0">
                          <a:solidFill>
                            <a:srgbClr val="0070C0"/>
                          </a:solidFill>
                        </a:rPr>
                        <a:t>April 4</a:t>
                      </a:r>
                      <a:endParaRPr lang="en-US" sz="2800" dirty="0">
                        <a:solidFill>
                          <a:srgbClr val="0070C0"/>
                        </a:solidFill>
                      </a:endParaRPr>
                    </a:p>
                  </a:txBody>
                  <a:tcPr marL="86360" marR="86360"/>
                </a:tc>
                <a:tc>
                  <a:txBody>
                    <a:bodyPr/>
                    <a:lstStyle/>
                    <a:p>
                      <a:r>
                        <a:rPr lang="en-US" sz="2800" dirty="0" smtClean="0"/>
                        <a:t>April 10</a:t>
                      </a:r>
                      <a:endParaRPr lang="en-US" sz="2800" dirty="0"/>
                    </a:p>
                  </a:txBody>
                  <a:tcPr marL="86360" marR="86360"/>
                </a:tc>
              </a:tr>
              <a:tr h="370840">
                <a:tc>
                  <a:txBody>
                    <a:bodyPr/>
                    <a:lstStyle/>
                    <a:p>
                      <a:r>
                        <a:rPr lang="en-US" sz="2800" dirty="0" smtClean="0"/>
                        <a:t>April 23</a:t>
                      </a:r>
                      <a:endParaRPr lang="en-US" sz="2800" dirty="0"/>
                    </a:p>
                  </a:txBody>
                  <a:tcPr marL="86360" marR="86360"/>
                </a:tc>
                <a:tc>
                  <a:txBody>
                    <a:bodyPr/>
                    <a:lstStyle/>
                    <a:p>
                      <a:r>
                        <a:rPr lang="en-US" sz="2800" dirty="0" smtClean="0">
                          <a:solidFill>
                            <a:srgbClr val="0070C0"/>
                          </a:solidFill>
                        </a:rPr>
                        <a:t>May 14</a:t>
                      </a:r>
                      <a:endParaRPr lang="en-US" sz="2800" dirty="0">
                        <a:solidFill>
                          <a:srgbClr val="0070C0"/>
                        </a:solidFill>
                      </a:endParaRPr>
                    </a:p>
                  </a:txBody>
                  <a:tcPr marL="86360" marR="86360"/>
                </a:tc>
                <a:tc>
                  <a:txBody>
                    <a:bodyPr/>
                    <a:lstStyle/>
                    <a:p>
                      <a:r>
                        <a:rPr lang="en-US" sz="2800" dirty="0" smtClean="0"/>
                        <a:t>May 22</a:t>
                      </a:r>
                      <a:endParaRPr lang="en-US" sz="2800" dirty="0"/>
                    </a:p>
                  </a:txBody>
                  <a:tcPr marL="86360" marR="86360"/>
                </a:tc>
              </a:tr>
              <a:tr h="370840">
                <a:tc>
                  <a:txBody>
                    <a:bodyPr/>
                    <a:lstStyle/>
                    <a:p>
                      <a:r>
                        <a:rPr lang="en-US" sz="2800" dirty="0" smtClean="0"/>
                        <a:t>June 5</a:t>
                      </a:r>
                      <a:endParaRPr lang="en-US" sz="2800" dirty="0"/>
                    </a:p>
                  </a:txBody>
                  <a:tcPr marL="86360" marR="86360"/>
                </a:tc>
                <a:tc>
                  <a:txBody>
                    <a:bodyPr/>
                    <a:lstStyle/>
                    <a:p>
                      <a:endParaRPr lang="en-US" sz="2800" dirty="0"/>
                    </a:p>
                  </a:txBody>
                  <a:tcPr marL="86360" marR="86360"/>
                </a:tc>
                <a:tc>
                  <a:txBody>
                    <a:bodyPr/>
                    <a:lstStyle/>
                    <a:p>
                      <a:endParaRPr lang="en-US" sz="2800" dirty="0"/>
                    </a:p>
                  </a:txBody>
                  <a:tcPr marL="86360" marR="8636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Autofit/>
          </a:bodyPr>
          <a:lstStyle/>
          <a:p>
            <a:r>
              <a:rPr lang="en-US" sz="2800" dirty="0" smtClean="0"/>
              <a:t>Working Group Process Flow—Interplay Steering and Subcommittees</a:t>
            </a:r>
            <a:endParaRPr lang="en-US" sz="2800" dirty="0"/>
          </a:p>
        </p:txBody>
      </p:sp>
      <p:sp>
        <p:nvSpPr>
          <p:cNvPr id="3" name="Slide Number Placeholder 2"/>
          <p:cNvSpPr>
            <a:spLocks noGrp="1"/>
          </p:cNvSpPr>
          <p:nvPr>
            <p:ph type="sldNum" sz="quarter" idx="12"/>
          </p:nvPr>
        </p:nvSpPr>
        <p:spPr/>
        <p:txBody>
          <a:bodyPr/>
          <a:lstStyle/>
          <a:p>
            <a:fld id="{FB7CFA55-022A-44C6-B5DE-504D5E92222E}" type="slidenum">
              <a:rPr lang="en-US" smtClean="0"/>
              <a:pPr/>
              <a:t>7</a:t>
            </a:fld>
            <a:endParaRPr lang="en-US"/>
          </a:p>
        </p:txBody>
      </p:sp>
      <p:graphicFrame>
        <p:nvGraphicFramePr>
          <p:cNvPr id="5" name="Content Placeholder 4"/>
          <p:cNvGraphicFramePr>
            <a:graphicFrameLocks noGrp="1"/>
          </p:cNvGraphicFramePr>
          <p:nvPr>
            <p:ph sz="quarter" idx="1"/>
          </p:nvPr>
        </p:nvGraphicFramePr>
        <p:xfrm>
          <a:off x="914400" y="1143001"/>
          <a:ext cx="7772400" cy="4872989"/>
        </p:xfrm>
        <a:graphic>
          <a:graphicData uri="http://schemas.openxmlformats.org/drawingml/2006/table">
            <a:tbl>
              <a:tblPr firstRow="1" bandRow="1">
                <a:tableStyleId>{5C22544A-7EE6-4342-B048-85BDC9FD1C3A}</a:tableStyleId>
              </a:tblPr>
              <a:tblGrid>
                <a:gridCol w="914400"/>
                <a:gridCol w="2971800"/>
                <a:gridCol w="1943100"/>
                <a:gridCol w="1943100"/>
              </a:tblGrid>
              <a:tr h="533399">
                <a:tc>
                  <a:txBody>
                    <a:bodyPr/>
                    <a:lstStyle/>
                    <a:p>
                      <a:pPr algn="ctr" fontAlgn="b"/>
                      <a:r>
                        <a:rPr lang="en-US" sz="1600" b="1" i="0" u="none" strike="noStrike" dirty="0">
                          <a:solidFill>
                            <a:srgbClr val="000000"/>
                          </a:solidFill>
                          <a:latin typeface="Calibri"/>
                        </a:rPr>
                        <a:t>Meeting #</a:t>
                      </a:r>
                    </a:p>
                  </a:txBody>
                  <a:tcPr marL="9525" marR="9525" marT="9525" marB="0" anchor="b"/>
                </a:tc>
                <a:tc>
                  <a:txBody>
                    <a:bodyPr/>
                    <a:lstStyle/>
                    <a:p>
                      <a:pPr algn="ctr" fontAlgn="b"/>
                      <a:r>
                        <a:rPr lang="en-US" sz="1600" b="1" i="0" u="none" strike="noStrike" dirty="0">
                          <a:solidFill>
                            <a:srgbClr val="000000"/>
                          </a:solidFill>
                          <a:latin typeface="Calibri"/>
                        </a:rPr>
                        <a:t>Steering Committee</a:t>
                      </a:r>
                    </a:p>
                  </a:txBody>
                  <a:tcPr marL="9525" marR="9525" marT="9525" marB="0" anchor="b"/>
                </a:tc>
                <a:tc>
                  <a:txBody>
                    <a:bodyPr/>
                    <a:lstStyle/>
                    <a:p>
                      <a:pPr algn="ctr" fontAlgn="b"/>
                      <a:r>
                        <a:rPr lang="en-US" sz="1600" b="1" i="0" u="none" strike="noStrike" dirty="0" smtClean="0">
                          <a:solidFill>
                            <a:schemeClr val="tx1"/>
                          </a:solidFill>
                          <a:latin typeface="Calibri"/>
                        </a:rPr>
                        <a:t>Subcommittee—Customer-Facing</a:t>
                      </a:r>
                      <a:endParaRPr lang="en-US" sz="1600" b="1" i="0" u="none" strike="noStrike" dirty="0">
                        <a:solidFill>
                          <a:schemeClr val="tx1"/>
                        </a:solidFill>
                        <a:latin typeface="Calibri"/>
                      </a:endParaRPr>
                    </a:p>
                  </a:txBody>
                  <a:tcPr marL="9525" marR="9525" marT="9525" marB="0" anchor="b"/>
                </a:tc>
                <a:tc>
                  <a:txBody>
                    <a:bodyPr/>
                    <a:lstStyle/>
                    <a:p>
                      <a:pPr algn="ctr" fontAlgn="b"/>
                      <a:r>
                        <a:rPr lang="en-US" sz="1600" b="1" i="0" u="none" strike="noStrike" dirty="0" smtClean="0">
                          <a:solidFill>
                            <a:schemeClr val="tx1"/>
                          </a:solidFill>
                          <a:latin typeface="Calibri"/>
                        </a:rPr>
                        <a:t>Subcommittee—</a:t>
                      </a:r>
                    </a:p>
                    <a:p>
                      <a:pPr algn="ctr" fontAlgn="b"/>
                      <a:r>
                        <a:rPr lang="en-US" sz="1600" b="1" i="0" u="none" strike="noStrike" dirty="0" smtClean="0">
                          <a:solidFill>
                            <a:schemeClr val="tx1"/>
                          </a:solidFill>
                          <a:latin typeface="Calibri"/>
                        </a:rPr>
                        <a:t>Grid-Facing</a:t>
                      </a:r>
                      <a:endParaRPr lang="en-US" sz="1600" b="1" i="0" u="none" strike="noStrike" dirty="0">
                        <a:solidFill>
                          <a:schemeClr val="tx1"/>
                        </a:solidFill>
                        <a:latin typeface="Calibri"/>
                      </a:endParaRPr>
                    </a:p>
                  </a:txBody>
                  <a:tcPr marL="9525" marR="9525" marT="9525" marB="0" anchor="b"/>
                </a:tc>
              </a:tr>
              <a:tr h="370840">
                <a:tc>
                  <a:txBody>
                    <a:bodyPr/>
                    <a:lstStyle/>
                    <a:p>
                      <a:pPr algn="ctr" fontAlgn="b"/>
                      <a:r>
                        <a:rPr lang="en-US" sz="1600" b="0" i="0" u="none" strike="noStrike" dirty="0">
                          <a:solidFill>
                            <a:srgbClr val="000000"/>
                          </a:solidFill>
                          <a:latin typeface="Calibri"/>
                        </a:rPr>
                        <a:t>1</a:t>
                      </a:r>
                    </a:p>
                  </a:txBody>
                  <a:tcPr marL="9525" marR="9525" marT="9525" marB="0" anchor="b"/>
                </a:tc>
                <a:tc>
                  <a:txBody>
                    <a:bodyPr/>
                    <a:lstStyle/>
                    <a:p>
                      <a:pPr algn="ctr" fontAlgn="b"/>
                      <a:r>
                        <a:rPr lang="en-US" sz="1600" b="0" i="0" u="none" strike="noStrike" dirty="0">
                          <a:solidFill>
                            <a:srgbClr val="000000"/>
                          </a:solidFill>
                          <a:latin typeface="Calibri"/>
                        </a:rPr>
                        <a:t>Education (12/17)</a:t>
                      </a:r>
                    </a:p>
                  </a:txBody>
                  <a:tcPr marL="9525" marR="9525" marT="9525" marB="0" anchor="b"/>
                </a:tc>
                <a:tc>
                  <a:txBody>
                    <a:bodyPr/>
                    <a:lstStyle/>
                    <a:p>
                      <a:pPr algn="ctr" fontAlgn="b"/>
                      <a:endParaRPr lang="en-US" sz="1600" b="0" i="0" u="none" strike="noStrike" dirty="0">
                        <a:solidFill>
                          <a:srgbClr val="0070C0"/>
                        </a:solidFill>
                        <a:latin typeface="Calibri"/>
                      </a:endParaRPr>
                    </a:p>
                  </a:txBody>
                  <a:tcPr marL="9525" marR="9525" marT="9525" marB="0" anchor="b"/>
                </a:tc>
                <a:tc>
                  <a:txBody>
                    <a:bodyPr/>
                    <a:lstStyle/>
                    <a:p>
                      <a:pPr algn="ctr" fontAlgn="b"/>
                      <a:endParaRPr lang="en-US" sz="1600" b="0" i="0" u="none" strike="noStrike" dirty="0">
                        <a:solidFill>
                          <a:srgbClr val="000000"/>
                        </a:solidFill>
                        <a:latin typeface="Calibri"/>
                      </a:endParaRPr>
                    </a:p>
                  </a:txBody>
                  <a:tcPr marL="9525" marR="9525" marT="9525" marB="0" anchor="b"/>
                </a:tc>
              </a:tr>
              <a:tr h="370840">
                <a:tc>
                  <a:txBody>
                    <a:bodyPr/>
                    <a:lstStyle/>
                    <a:p>
                      <a:pPr algn="r" fontAlgn="b"/>
                      <a:r>
                        <a:rPr lang="en-US" sz="1600" b="0" i="0" u="none" strike="noStrike" dirty="0">
                          <a:solidFill>
                            <a:srgbClr val="C00000"/>
                          </a:solidFill>
                          <a:latin typeface="Calibri"/>
                        </a:rPr>
                        <a:t>A</a:t>
                      </a:r>
                    </a:p>
                  </a:txBody>
                  <a:tcPr marL="9525" marR="9525" marT="9525" marB="0" anchor="b"/>
                </a:tc>
                <a:tc>
                  <a:txBody>
                    <a:bodyPr/>
                    <a:lstStyle/>
                    <a:p>
                      <a:pPr algn="ctr" fontAlgn="b"/>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b="0" i="0" u="none" strike="noStrike" dirty="0">
                          <a:solidFill>
                            <a:srgbClr val="0070C0"/>
                          </a:solidFill>
                          <a:latin typeface="Calibri"/>
                        </a:rPr>
                        <a:t>Education (1/9)</a:t>
                      </a:r>
                    </a:p>
                  </a:txBody>
                  <a:tcPr marL="9525" marR="9525" marT="9525" marB="0" anchor="b"/>
                </a:tc>
                <a:tc>
                  <a:txBody>
                    <a:bodyPr/>
                    <a:lstStyle/>
                    <a:p>
                      <a:pPr algn="ctr" fontAlgn="b"/>
                      <a:r>
                        <a:rPr lang="en-US" sz="1600" b="0" i="0" u="none" strike="noStrike" dirty="0">
                          <a:solidFill>
                            <a:srgbClr val="C00000"/>
                          </a:solidFill>
                          <a:latin typeface="Calibri"/>
                        </a:rPr>
                        <a:t>Education (1/14)</a:t>
                      </a:r>
                    </a:p>
                  </a:txBody>
                  <a:tcPr marL="9525" marR="9525" marT="9525" marB="0" anchor="b"/>
                </a:tc>
              </a:tr>
              <a:tr h="370840">
                <a:tc>
                  <a:txBody>
                    <a:bodyPr/>
                    <a:lstStyle/>
                    <a:p>
                      <a:pPr algn="ctr" fontAlgn="b"/>
                      <a:r>
                        <a:rPr lang="en-US" sz="1600" b="0" i="0" u="none" strike="noStrike">
                          <a:solidFill>
                            <a:srgbClr val="000000"/>
                          </a:solidFill>
                          <a:latin typeface="Calibri"/>
                        </a:rPr>
                        <a:t>2</a:t>
                      </a:r>
                    </a:p>
                  </a:txBody>
                  <a:tcPr marL="9525" marR="9525" marT="9525" marB="0" anchor="b"/>
                </a:tc>
                <a:tc>
                  <a:txBody>
                    <a:bodyPr/>
                    <a:lstStyle/>
                    <a:p>
                      <a:pPr algn="ctr" fontAlgn="b"/>
                      <a:r>
                        <a:rPr lang="en-US" sz="1600" b="0" i="0" u="none" strike="noStrike">
                          <a:solidFill>
                            <a:srgbClr val="000000"/>
                          </a:solidFill>
                          <a:latin typeface="Calibri"/>
                        </a:rPr>
                        <a:t>Education/Option Generation (2/5)</a:t>
                      </a:r>
                    </a:p>
                  </a:txBody>
                  <a:tcPr marL="9525" marR="9525" marT="9525" marB="0" anchor="b"/>
                </a:tc>
                <a:tc>
                  <a:txBody>
                    <a:bodyPr/>
                    <a:lstStyle/>
                    <a:p>
                      <a:pPr algn="ctr" fontAlgn="b"/>
                      <a:endParaRPr lang="en-US" sz="1600" b="0" i="0" u="none" strike="noStrike" dirty="0">
                        <a:solidFill>
                          <a:srgbClr val="0070C0"/>
                        </a:solidFill>
                        <a:latin typeface="Calibri"/>
                      </a:endParaRPr>
                    </a:p>
                  </a:txBody>
                  <a:tcPr marL="9525" marR="9525" marT="9525" marB="0" anchor="b"/>
                </a:tc>
                <a:tc>
                  <a:txBody>
                    <a:bodyPr/>
                    <a:lstStyle/>
                    <a:p>
                      <a:pPr algn="ctr" fontAlgn="b"/>
                      <a:endParaRPr lang="en-US" sz="1600" b="0" i="0" u="none" strike="noStrike" dirty="0">
                        <a:solidFill>
                          <a:srgbClr val="C00000"/>
                        </a:solidFill>
                        <a:latin typeface="Calibri"/>
                      </a:endParaRPr>
                    </a:p>
                  </a:txBody>
                  <a:tcPr marL="9525" marR="9525" marT="9525" marB="0" anchor="b"/>
                </a:tc>
              </a:tr>
              <a:tr h="370840">
                <a:tc>
                  <a:txBody>
                    <a:bodyPr/>
                    <a:lstStyle/>
                    <a:p>
                      <a:pPr algn="r" fontAlgn="b"/>
                      <a:r>
                        <a:rPr lang="en-US" sz="1600" b="0" i="0" u="none" strike="noStrike" dirty="0">
                          <a:solidFill>
                            <a:srgbClr val="C00000"/>
                          </a:solidFill>
                          <a:latin typeface="Calibri"/>
                        </a:rPr>
                        <a:t>B</a:t>
                      </a:r>
                    </a:p>
                  </a:txBody>
                  <a:tcPr marL="9525" marR="9525" marT="9525" marB="0" anchor="b"/>
                </a:tc>
                <a:tc>
                  <a:txBody>
                    <a:bodyPr/>
                    <a:lstStyle/>
                    <a:p>
                      <a:pPr algn="ctr" fontAlgn="b"/>
                      <a:endParaRPr lang="en-US" sz="1600" b="0" i="0" u="none" strike="noStrike">
                        <a:solidFill>
                          <a:srgbClr val="000000"/>
                        </a:solidFill>
                        <a:latin typeface="Calibri"/>
                      </a:endParaRPr>
                    </a:p>
                  </a:txBody>
                  <a:tcPr marL="9525" marR="9525" marT="9525" marB="0" anchor="b"/>
                </a:tc>
                <a:tc>
                  <a:txBody>
                    <a:bodyPr/>
                    <a:lstStyle/>
                    <a:p>
                      <a:pPr algn="ctr" fontAlgn="b"/>
                      <a:r>
                        <a:rPr lang="en-US" sz="1600" b="0" i="0" u="none" strike="noStrike" dirty="0">
                          <a:solidFill>
                            <a:srgbClr val="0070C0"/>
                          </a:solidFill>
                          <a:latin typeface="Calibri"/>
                        </a:rPr>
                        <a:t>Option Generation/Evaluation(2/26)</a:t>
                      </a:r>
                    </a:p>
                  </a:txBody>
                  <a:tcPr marL="9525" marR="9525" marT="9525" marB="0" anchor="b"/>
                </a:tc>
                <a:tc>
                  <a:txBody>
                    <a:bodyPr/>
                    <a:lstStyle/>
                    <a:p>
                      <a:pPr algn="ctr" fontAlgn="b"/>
                      <a:r>
                        <a:rPr lang="en-US" sz="1600" b="0" i="0" u="none" strike="noStrike" dirty="0">
                          <a:solidFill>
                            <a:srgbClr val="C00000"/>
                          </a:solidFill>
                          <a:latin typeface="Calibri"/>
                        </a:rPr>
                        <a:t>Option Generation/Evaluation (2/28)</a:t>
                      </a:r>
                    </a:p>
                  </a:txBody>
                  <a:tcPr marL="9525" marR="9525" marT="9525" marB="0" anchor="b"/>
                </a:tc>
              </a:tr>
              <a:tr h="370840">
                <a:tc>
                  <a:txBody>
                    <a:bodyPr/>
                    <a:lstStyle/>
                    <a:p>
                      <a:pPr algn="ctr" fontAlgn="b"/>
                      <a:r>
                        <a:rPr lang="en-US" sz="1600" b="0" i="0" u="none" strike="noStrike">
                          <a:solidFill>
                            <a:srgbClr val="000000"/>
                          </a:solidFill>
                          <a:latin typeface="Calibri"/>
                        </a:rPr>
                        <a:t>3</a:t>
                      </a:r>
                    </a:p>
                  </a:txBody>
                  <a:tcPr marL="9525" marR="9525" marT="9525" marB="0" anchor="b"/>
                </a:tc>
                <a:tc>
                  <a:txBody>
                    <a:bodyPr/>
                    <a:lstStyle/>
                    <a:p>
                      <a:pPr algn="ctr" fontAlgn="b"/>
                      <a:r>
                        <a:rPr lang="en-US" sz="1600" b="0" i="0" u="none" strike="noStrike">
                          <a:solidFill>
                            <a:srgbClr val="000000"/>
                          </a:solidFill>
                          <a:latin typeface="Calibri"/>
                        </a:rPr>
                        <a:t>Option Generation/Evaluation (3/12)</a:t>
                      </a:r>
                    </a:p>
                  </a:txBody>
                  <a:tcPr marL="9525" marR="9525" marT="9525" marB="0" anchor="b"/>
                </a:tc>
                <a:tc>
                  <a:txBody>
                    <a:bodyPr/>
                    <a:lstStyle/>
                    <a:p>
                      <a:pPr algn="l" fontAlgn="b"/>
                      <a:endParaRPr lang="en-US" sz="1600" b="0" i="0" u="none" strike="noStrike" dirty="0">
                        <a:solidFill>
                          <a:srgbClr val="0070C0"/>
                        </a:solidFill>
                        <a:latin typeface="Calibri"/>
                      </a:endParaRPr>
                    </a:p>
                  </a:txBody>
                  <a:tcPr marL="9525" marR="9525" marT="9525" marB="0" anchor="b"/>
                </a:tc>
                <a:tc>
                  <a:txBody>
                    <a:bodyPr/>
                    <a:lstStyle/>
                    <a:p>
                      <a:pPr algn="l" fontAlgn="b"/>
                      <a:endParaRPr lang="en-US" sz="1600" b="0" i="0" u="none" strike="noStrike" dirty="0">
                        <a:solidFill>
                          <a:srgbClr val="C00000"/>
                        </a:solidFill>
                        <a:latin typeface="Calibri"/>
                      </a:endParaRPr>
                    </a:p>
                  </a:txBody>
                  <a:tcPr marL="9525" marR="9525" marT="9525" marB="0" anchor="b"/>
                </a:tc>
              </a:tr>
              <a:tr h="370840">
                <a:tc>
                  <a:txBody>
                    <a:bodyPr/>
                    <a:lstStyle/>
                    <a:p>
                      <a:pPr algn="r" fontAlgn="b"/>
                      <a:r>
                        <a:rPr lang="en-US" sz="1600" b="0" i="0" u="none" strike="noStrike" dirty="0">
                          <a:solidFill>
                            <a:srgbClr val="C00000"/>
                          </a:solidFill>
                          <a:latin typeface="Calibri"/>
                        </a:rPr>
                        <a:t>C</a:t>
                      </a:r>
                    </a:p>
                  </a:txBody>
                  <a:tcPr marL="9525" marR="9525" marT="9525" marB="0" anchor="b"/>
                </a:tc>
                <a:tc>
                  <a:txBody>
                    <a:bodyPr/>
                    <a:lstStyle/>
                    <a:p>
                      <a:pPr algn="ctr" fontAlgn="b"/>
                      <a:endParaRPr lang="en-US" sz="1600" b="0" i="0" u="none" strike="noStrike">
                        <a:solidFill>
                          <a:srgbClr val="000000"/>
                        </a:solidFill>
                        <a:latin typeface="Calibri"/>
                      </a:endParaRPr>
                    </a:p>
                  </a:txBody>
                  <a:tcPr marL="9525" marR="9525" marT="9525" marB="0" anchor="b"/>
                </a:tc>
                <a:tc>
                  <a:txBody>
                    <a:bodyPr/>
                    <a:lstStyle/>
                    <a:p>
                      <a:pPr algn="ctr" fontAlgn="b"/>
                      <a:r>
                        <a:rPr lang="en-US" sz="1600" b="0" i="0" u="none" strike="noStrike" dirty="0">
                          <a:solidFill>
                            <a:srgbClr val="0070C0"/>
                          </a:solidFill>
                          <a:latin typeface="Calibri"/>
                        </a:rPr>
                        <a:t>Recommendation Development (4/4)</a:t>
                      </a:r>
                    </a:p>
                  </a:txBody>
                  <a:tcPr marL="9525" marR="9525" marT="9525" marB="0" anchor="b"/>
                </a:tc>
                <a:tc>
                  <a:txBody>
                    <a:bodyPr/>
                    <a:lstStyle/>
                    <a:p>
                      <a:pPr algn="ctr" fontAlgn="b"/>
                      <a:r>
                        <a:rPr lang="en-US" sz="1600" b="0" i="0" u="none" strike="noStrike" dirty="0">
                          <a:solidFill>
                            <a:srgbClr val="C00000"/>
                          </a:solidFill>
                          <a:latin typeface="Calibri"/>
                        </a:rPr>
                        <a:t>Recommendation Development (4/10)</a:t>
                      </a:r>
                    </a:p>
                  </a:txBody>
                  <a:tcPr marL="9525" marR="9525" marT="9525" marB="0" anchor="b"/>
                </a:tc>
              </a:tr>
              <a:tr h="370840">
                <a:tc>
                  <a:txBody>
                    <a:bodyPr/>
                    <a:lstStyle/>
                    <a:p>
                      <a:pPr algn="ctr" fontAlgn="b"/>
                      <a:r>
                        <a:rPr lang="en-US" sz="1600" b="0" i="0" u="none" strike="noStrike">
                          <a:solidFill>
                            <a:srgbClr val="000000"/>
                          </a:solidFill>
                          <a:latin typeface="Calibri"/>
                        </a:rPr>
                        <a:t>4</a:t>
                      </a:r>
                    </a:p>
                  </a:txBody>
                  <a:tcPr marL="9525" marR="9525" marT="9525" marB="0" anchor="b"/>
                </a:tc>
                <a:tc>
                  <a:txBody>
                    <a:bodyPr/>
                    <a:lstStyle/>
                    <a:p>
                      <a:pPr algn="ctr" fontAlgn="b"/>
                      <a:r>
                        <a:rPr lang="en-US" sz="1600" b="0" i="0" u="none" strike="noStrike">
                          <a:solidFill>
                            <a:srgbClr val="000000"/>
                          </a:solidFill>
                          <a:latin typeface="Calibri"/>
                        </a:rPr>
                        <a:t>Recommendation Development (4/23)</a:t>
                      </a:r>
                    </a:p>
                  </a:txBody>
                  <a:tcPr marL="9525" marR="9525" marT="9525" marB="0" anchor="b"/>
                </a:tc>
                <a:tc>
                  <a:txBody>
                    <a:bodyPr/>
                    <a:lstStyle/>
                    <a:p>
                      <a:pPr algn="ctr" fontAlgn="b"/>
                      <a:endParaRPr lang="en-US" sz="1600" b="0" i="0" u="none" strike="noStrike" dirty="0">
                        <a:solidFill>
                          <a:srgbClr val="0070C0"/>
                        </a:solidFill>
                        <a:latin typeface="Calibri"/>
                      </a:endParaRPr>
                    </a:p>
                  </a:txBody>
                  <a:tcPr marL="9525" marR="9525" marT="9525" marB="0" anchor="b"/>
                </a:tc>
                <a:tc>
                  <a:txBody>
                    <a:bodyPr/>
                    <a:lstStyle/>
                    <a:p>
                      <a:pPr algn="ctr" fontAlgn="b"/>
                      <a:endParaRPr lang="en-US" sz="1600" b="0" i="0" u="none" strike="noStrike" dirty="0">
                        <a:solidFill>
                          <a:srgbClr val="C00000"/>
                        </a:solidFill>
                        <a:latin typeface="Calibri"/>
                      </a:endParaRPr>
                    </a:p>
                  </a:txBody>
                  <a:tcPr marL="9525" marR="9525" marT="9525" marB="0" anchor="b"/>
                </a:tc>
              </a:tr>
              <a:tr h="370840">
                <a:tc>
                  <a:txBody>
                    <a:bodyPr/>
                    <a:lstStyle/>
                    <a:p>
                      <a:pPr algn="r" fontAlgn="b"/>
                      <a:r>
                        <a:rPr lang="en-US" sz="1600" b="0" i="0" u="none" strike="noStrike" dirty="0">
                          <a:solidFill>
                            <a:srgbClr val="C00000"/>
                          </a:solidFill>
                          <a:latin typeface="Calibri"/>
                        </a:rPr>
                        <a:t>D</a:t>
                      </a:r>
                    </a:p>
                  </a:txBody>
                  <a:tcPr marL="9525" marR="9525" marT="9525" marB="0" anchor="b"/>
                </a:tc>
                <a:tc>
                  <a:txBody>
                    <a:bodyPr/>
                    <a:lstStyle/>
                    <a:p>
                      <a:pPr algn="l" fontAlgn="b"/>
                      <a:endParaRPr lang="en-US" sz="1600" b="0" i="0" u="none" strike="noStrike">
                        <a:solidFill>
                          <a:srgbClr val="000000"/>
                        </a:solidFill>
                        <a:latin typeface="Calibri"/>
                      </a:endParaRPr>
                    </a:p>
                  </a:txBody>
                  <a:tcPr marL="9525" marR="9525" marT="9525" marB="0" anchor="b"/>
                </a:tc>
                <a:tc>
                  <a:txBody>
                    <a:bodyPr/>
                    <a:lstStyle/>
                    <a:p>
                      <a:pPr algn="ctr" fontAlgn="b"/>
                      <a:r>
                        <a:rPr lang="en-US" sz="1600" b="0" i="0" u="none" strike="noStrike" dirty="0">
                          <a:solidFill>
                            <a:srgbClr val="0070C0"/>
                          </a:solidFill>
                          <a:latin typeface="Calibri"/>
                        </a:rPr>
                        <a:t>Recommendation Refinement (5/14)</a:t>
                      </a:r>
                    </a:p>
                  </a:txBody>
                  <a:tcPr marL="9525" marR="9525" marT="9525" marB="0" anchor="b"/>
                </a:tc>
                <a:tc>
                  <a:txBody>
                    <a:bodyPr/>
                    <a:lstStyle/>
                    <a:p>
                      <a:pPr algn="ctr" fontAlgn="b"/>
                      <a:r>
                        <a:rPr lang="en-US" sz="1600" b="0" i="0" u="none" strike="noStrike" dirty="0">
                          <a:solidFill>
                            <a:srgbClr val="C00000"/>
                          </a:solidFill>
                          <a:latin typeface="Calibri"/>
                        </a:rPr>
                        <a:t>Recommendation Refinement (5/22)</a:t>
                      </a:r>
                    </a:p>
                  </a:txBody>
                  <a:tcPr marL="9525" marR="9525" marT="9525" marB="0" anchor="b"/>
                </a:tc>
              </a:tr>
              <a:tr h="370840">
                <a:tc>
                  <a:txBody>
                    <a:bodyPr/>
                    <a:lstStyle/>
                    <a:p>
                      <a:pPr algn="ctr" fontAlgn="b"/>
                      <a:r>
                        <a:rPr lang="en-US" sz="1600" b="0" i="0" u="none" strike="noStrike">
                          <a:solidFill>
                            <a:srgbClr val="000000"/>
                          </a:solidFill>
                          <a:latin typeface="Calibri"/>
                        </a:rPr>
                        <a:t>5</a:t>
                      </a:r>
                    </a:p>
                  </a:txBody>
                  <a:tcPr marL="9525" marR="9525" marT="9525" marB="0" anchor="b"/>
                </a:tc>
                <a:tc>
                  <a:txBody>
                    <a:bodyPr/>
                    <a:lstStyle/>
                    <a:p>
                      <a:pPr algn="ctr" fontAlgn="b"/>
                      <a:r>
                        <a:rPr lang="en-US" sz="1600" b="0" i="0" u="none" strike="noStrike" dirty="0">
                          <a:solidFill>
                            <a:srgbClr val="000000"/>
                          </a:solidFill>
                          <a:latin typeface="Calibri"/>
                        </a:rPr>
                        <a:t>Finalizing </a:t>
                      </a:r>
                      <a:r>
                        <a:rPr lang="en-US" sz="1600" b="0" i="0" u="none" strike="noStrike" dirty="0" smtClean="0">
                          <a:solidFill>
                            <a:srgbClr val="000000"/>
                          </a:solidFill>
                          <a:latin typeface="Calibri"/>
                        </a:rPr>
                        <a:t>Recommendations/</a:t>
                      </a:r>
                      <a:r>
                        <a:rPr lang="en-US" sz="1600" b="0" i="0" u="none" strike="noStrike" baseline="0" dirty="0" smtClean="0">
                          <a:solidFill>
                            <a:srgbClr val="000000"/>
                          </a:solidFill>
                          <a:latin typeface="Calibri"/>
                        </a:rPr>
                        <a:t> </a:t>
                      </a:r>
                      <a:r>
                        <a:rPr lang="en-US" sz="1600" b="0" i="0" u="none" strike="noStrike" dirty="0" smtClean="0">
                          <a:solidFill>
                            <a:srgbClr val="000000"/>
                          </a:solidFill>
                          <a:latin typeface="Calibri"/>
                        </a:rPr>
                        <a:t>Report  Development (6/5</a:t>
                      </a:r>
                      <a:r>
                        <a:rPr lang="en-US" sz="1600" b="0" i="0" u="none" strike="noStrike" dirty="0">
                          <a:solidFill>
                            <a:srgbClr val="000000"/>
                          </a:solidFill>
                          <a:latin typeface="Calibri"/>
                        </a:rPr>
                        <a:t>)</a:t>
                      </a:r>
                    </a:p>
                  </a:txBody>
                  <a:tcPr marL="9525" marR="9525" marT="9525" marB="0" anchor="b"/>
                </a:tc>
                <a:tc>
                  <a:txBody>
                    <a:bodyPr/>
                    <a:lstStyle/>
                    <a:p>
                      <a:pPr algn="ctr" fontAlgn="b"/>
                      <a:endParaRPr lang="en-US" sz="1600" b="0" i="0" u="none" strike="noStrike" dirty="0">
                        <a:solidFill>
                          <a:srgbClr val="0070C0"/>
                        </a:solidFill>
                        <a:latin typeface="Calibri"/>
                      </a:endParaRPr>
                    </a:p>
                  </a:txBody>
                  <a:tcPr marL="9525" marR="9525" marT="9525" marB="0" anchor="b"/>
                </a:tc>
                <a:tc>
                  <a:txBody>
                    <a:bodyPr/>
                    <a:lstStyle/>
                    <a:p>
                      <a:pPr algn="ctr" fontAlgn="b"/>
                      <a:endParaRPr lang="en-US" sz="1600" b="0" i="0" u="none" strike="noStrike" dirty="0">
                        <a:solidFill>
                          <a:srgbClr val="000000"/>
                        </a:solidFill>
                        <a:latin typeface="Calibri"/>
                      </a:endParaRPr>
                    </a:p>
                  </a:txBody>
                  <a:tcPr marL="9525" marR="9525" marT="9525" marB="0" anchor="b"/>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a:t>
            </a:r>
            <a:endParaRPr lang="en-US" dirty="0"/>
          </a:p>
        </p:txBody>
      </p:sp>
      <p:sp>
        <p:nvSpPr>
          <p:cNvPr id="4" name="Slide Number Placeholder 3"/>
          <p:cNvSpPr>
            <a:spLocks noGrp="1"/>
          </p:cNvSpPr>
          <p:nvPr>
            <p:ph type="sldNum" sz="quarter" idx="12"/>
          </p:nvPr>
        </p:nvSpPr>
        <p:spPr/>
        <p:txBody>
          <a:bodyPr/>
          <a:lstStyle/>
          <a:p>
            <a:fld id="{2ADAC621-9783-4978-9D1A-4AD9BDF842D6}" type="slidenum">
              <a:rPr lang="en-US" smtClean="0"/>
              <a:pPr/>
              <a:t>8</a:t>
            </a:fld>
            <a:endParaRPr lang="en-US"/>
          </a:p>
        </p:txBody>
      </p:sp>
      <p:sp>
        <p:nvSpPr>
          <p:cNvPr id="3" name="Content Placeholder 2"/>
          <p:cNvSpPr>
            <a:spLocks noGrp="1"/>
          </p:cNvSpPr>
          <p:nvPr>
            <p:ph sz="quarter" idx="1"/>
          </p:nvPr>
        </p:nvSpPr>
        <p:spPr/>
        <p:txBody>
          <a:bodyPr/>
          <a:lstStyle/>
          <a:p>
            <a:r>
              <a:rPr lang="en-US" dirty="0" smtClean="0">
                <a:hlinkClick r:id="rId2"/>
              </a:rPr>
              <a:t>http://magrid.raabassociates.org/</a:t>
            </a:r>
            <a:endParaRPr lang="en-US" dirty="0" smtClean="0"/>
          </a:p>
          <a:p>
            <a:r>
              <a:rPr lang="en-US" dirty="0" smtClean="0"/>
              <a:t>Dates/meeting locations</a:t>
            </a:r>
          </a:p>
          <a:p>
            <a:r>
              <a:rPr lang="en-US" dirty="0" smtClean="0"/>
              <a:t>All documents (NOI, agendas, meeting summaries, </a:t>
            </a:r>
            <a:r>
              <a:rPr lang="en-US" dirty="0" err="1" smtClean="0"/>
              <a:t>ppt</a:t>
            </a:r>
            <a:r>
              <a:rPr lang="en-US" dirty="0" smtClean="0"/>
              <a:t> presentations, background documents)</a:t>
            </a:r>
          </a:p>
          <a:p>
            <a:r>
              <a:rPr lang="en-US" dirty="0" smtClean="0"/>
              <a:t>Membership (Names and contact information for Steering Committee and Subcommittee members)</a:t>
            </a:r>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Groundrules</a:t>
            </a:r>
            <a:endParaRPr lang="en-US" dirty="0"/>
          </a:p>
        </p:txBody>
      </p:sp>
      <p:sp>
        <p:nvSpPr>
          <p:cNvPr id="6" name="Text Placeholder 5"/>
          <p:cNvSpPr>
            <a:spLocks noGrp="1"/>
          </p:cNvSpPr>
          <p:nvPr>
            <p:ph type="body" idx="1"/>
          </p:nvPr>
        </p:nvSpPr>
        <p:spPr/>
        <p:txBody>
          <a:bodyPr/>
          <a:lstStyle/>
          <a:p>
            <a:r>
              <a:rPr lang="en-US" dirty="0" smtClean="0"/>
              <a:t>(Participation, Roles &amp; Responsibilities, and Decisionmaking)</a:t>
            </a:r>
            <a:endParaRPr lang="en-US" dirty="0"/>
          </a:p>
        </p:txBody>
      </p:sp>
      <p:sp>
        <p:nvSpPr>
          <p:cNvPr id="3" name="Slide Number Placeholder 2"/>
          <p:cNvSpPr>
            <a:spLocks noGrp="1"/>
          </p:cNvSpPr>
          <p:nvPr>
            <p:ph type="sldNum" sz="quarter" idx="12"/>
          </p:nvPr>
        </p:nvSpPr>
        <p:spPr/>
        <p:txBody>
          <a:bodyPr/>
          <a:lstStyle/>
          <a:p>
            <a:fld id="{FB7CFA55-022A-44C6-B5DE-504D5E92222E}"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9181</TotalTime>
  <Words>1209</Words>
  <Application>Microsoft Office PowerPoint</Application>
  <PresentationFormat>On-screen Show (4:3)</PresentationFormat>
  <Paragraphs>135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MA DPU Grid Modernization:  Overview &amp; Draft Groundrules</vt:lpstr>
      <vt:lpstr>Goal of Working Group</vt:lpstr>
      <vt:lpstr>Scope of Working Group</vt:lpstr>
      <vt:lpstr>Working Group Structure</vt:lpstr>
      <vt:lpstr>Distribution of Scope</vt:lpstr>
      <vt:lpstr>Meeting Dates</vt:lpstr>
      <vt:lpstr>Working Group Process Flow—Interplay Steering and Subcommittees</vt:lpstr>
      <vt:lpstr>Website</vt:lpstr>
      <vt:lpstr>Groundrules</vt:lpstr>
      <vt:lpstr>Participation</vt:lpstr>
      <vt:lpstr>Roles &amp; Responsibilities:  Members</vt:lpstr>
      <vt:lpstr>Roles &amp; Responsibilities:  Members (continued)</vt:lpstr>
      <vt:lpstr>Roles &amp; Responsibilities:  Facilitator &amp; Consultant</vt:lpstr>
      <vt:lpstr>Report Recommendations  Decision-making</vt:lpstr>
      <vt:lpstr>Report Recommendations  Additional Information &amp;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DPU Grid Modernization:  Draft Groundrules</dc:title>
  <dc:creator>Westwater, Julie (DPU)</dc:creator>
  <cp:lastModifiedBy> </cp:lastModifiedBy>
  <cp:revision>26</cp:revision>
  <dcterms:created xsi:type="dcterms:W3CDTF">2012-12-03T15:10:51Z</dcterms:created>
  <dcterms:modified xsi:type="dcterms:W3CDTF">2013-01-08T17:21:40Z</dcterms:modified>
</cp:coreProperties>
</file>